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54"/>
  </p:notesMasterIdLst>
  <p:sldIdLst>
    <p:sldId id="435" r:id="rId2"/>
    <p:sldId id="382" r:id="rId3"/>
    <p:sldId id="441" r:id="rId4"/>
    <p:sldId id="442" r:id="rId5"/>
    <p:sldId id="335" r:id="rId6"/>
    <p:sldId id="336" r:id="rId7"/>
    <p:sldId id="337" r:id="rId8"/>
    <p:sldId id="369" r:id="rId9"/>
    <p:sldId id="370" r:id="rId10"/>
    <p:sldId id="383" r:id="rId11"/>
    <p:sldId id="384" r:id="rId12"/>
    <p:sldId id="385" r:id="rId13"/>
    <p:sldId id="386" r:id="rId14"/>
    <p:sldId id="403" r:id="rId15"/>
    <p:sldId id="404" r:id="rId16"/>
    <p:sldId id="395" r:id="rId17"/>
    <p:sldId id="388" r:id="rId18"/>
    <p:sldId id="430" r:id="rId19"/>
    <p:sldId id="396" r:id="rId20"/>
    <p:sldId id="432" r:id="rId21"/>
    <p:sldId id="397" r:id="rId22"/>
    <p:sldId id="443" r:id="rId23"/>
    <p:sldId id="431" r:id="rId24"/>
    <p:sldId id="444" r:id="rId25"/>
    <p:sldId id="445" r:id="rId26"/>
    <p:sldId id="400" r:id="rId27"/>
    <p:sldId id="405" r:id="rId28"/>
    <p:sldId id="446" r:id="rId29"/>
    <p:sldId id="447" r:id="rId30"/>
    <p:sldId id="433" r:id="rId31"/>
    <p:sldId id="406" r:id="rId32"/>
    <p:sldId id="434" r:id="rId33"/>
    <p:sldId id="438" r:id="rId34"/>
    <p:sldId id="437" r:id="rId35"/>
    <p:sldId id="409" r:id="rId36"/>
    <p:sldId id="410" r:id="rId37"/>
    <p:sldId id="408" r:id="rId38"/>
    <p:sldId id="412" r:id="rId39"/>
    <p:sldId id="411" r:id="rId40"/>
    <p:sldId id="413" r:id="rId41"/>
    <p:sldId id="416" r:id="rId42"/>
    <p:sldId id="414" r:id="rId43"/>
    <p:sldId id="418" r:id="rId44"/>
    <p:sldId id="427" r:id="rId45"/>
    <p:sldId id="429" r:id="rId46"/>
    <p:sldId id="421" r:id="rId47"/>
    <p:sldId id="428" r:id="rId48"/>
    <p:sldId id="423" r:id="rId49"/>
    <p:sldId id="426" r:id="rId50"/>
    <p:sldId id="420" r:id="rId51"/>
    <p:sldId id="440" r:id="rId52"/>
    <p:sldId id="439"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4813" autoAdjust="0"/>
  </p:normalViewPr>
  <p:slideViewPr>
    <p:cSldViewPr>
      <p:cViewPr varScale="1">
        <p:scale>
          <a:sx n="77" d="100"/>
          <a:sy n="77" d="100"/>
        </p:scale>
        <p:origin x="-956" y="-6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DC606C-3836-4BFD-8751-9755BC539CCA}" type="datetimeFigureOut">
              <a:rPr lang="en-US" smtClean="0"/>
              <a:pPr/>
              <a:t>6/24/2021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829D0C-3881-453B-946E-73742F1BB7BB}" type="slidenum">
              <a:rPr lang="en-US" smtClean="0"/>
              <a:pPr/>
              <a:t>‹#›</a:t>
            </a:fld>
            <a:endParaRPr lang="en-US"/>
          </a:p>
        </p:txBody>
      </p:sp>
    </p:spTree>
    <p:extLst>
      <p:ext uri="{BB962C8B-B14F-4D97-AF65-F5344CB8AC3E}">
        <p14:creationId xmlns:p14="http://schemas.microsoft.com/office/powerpoint/2010/main" xmlns="" val="295277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829D0C-3881-453B-946E-73742F1BB7BB}"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pic>
        <p:nvPicPr>
          <p:cNvPr id="8" name="Picture 4"/>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610600" y="0"/>
            <a:ext cx="533399"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7021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6" name="Footer Placeholder 5"/>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7" name="Slide Number Placeholder 6"/>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1887328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5" name="Footer Placeholder 4"/>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565246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5" name="Footer Placeholder 4"/>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xmlns="" val="63337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5" name="Footer Placeholder 4"/>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909894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4" name="Footer Placeholder 4"/>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4108188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4" name="Footer Placeholder 4"/>
          <p:cNvSpPr>
            <a:spLocks noGrp="1"/>
          </p:cNvSpPr>
          <p:nvPr>
            <p:ph type="ftr" sz="quarter" idx="11"/>
          </p:nvPr>
        </p:nvSpPr>
        <p:spPr>
          <a:xfrm rot="5400000">
            <a:off x="6713680" y="2418974"/>
            <a:ext cx="2894846" cy="228601"/>
          </a:xfrm>
          <a:prstGeom prst="rect">
            <a:avLst/>
          </a:prstGeom>
        </p:spPr>
        <p:txBody>
          <a:bodyPr/>
          <a:lstStyle/>
          <a:p>
            <a:r>
              <a:rPr lang="en-US"/>
              <a:t>Annual Monsoon Workshop 2018 – IITM Pune</a:t>
            </a:r>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23642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5" name="Footer Placeholder 4"/>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325010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5" name="Footer Placeholder 4"/>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169857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dirty="0"/>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dirty="0"/>
          </a:p>
        </p:txBody>
      </p:sp>
      <p:pic>
        <p:nvPicPr>
          <p:cNvPr id="9" name="Picture 4"/>
          <p:cNvPicPr>
            <a:picLocks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8610600" y="0"/>
            <a:ext cx="533399"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5791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6" name="Slide Number Placeholder 5"/>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310050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6" name="Footer Placeholder 5"/>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153753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8" name="Footer Placeholder 7"/>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87990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5" name="Footer Placeholder 3"/>
          <p:cNvSpPr>
            <a:spLocks noGrp="1"/>
          </p:cNvSpPr>
          <p:nvPr>
            <p:ph type="ftr" sz="quarter" idx="11"/>
          </p:nvPr>
        </p:nvSpPr>
        <p:spPr>
          <a:xfrm rot="5400000">
            <a:off x="6713680" y="2418974"/>
            <a:ext cx="2894846" cy="228601"/>
          </a:xfrm>
          <a:prstGeom prst="rect">
            <a:avLst/>
          </a:prstGeom>
        </p:spPr>
        <p:txBody>
          <a:bodyPr/>
          <a:lstStyle/>
          <a:p>
            <a:endParaRPr lang="en-US" dirty="0"/>
          </a:p>
        </p:txBody>
      </p:sp>
      <p:sp>
        <p:nvSpPr>
          <p:cNvPr id="6" name="Slide Number Placeholder 4"/>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1434079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5" name="Footer Placeholder 2"/>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6" name="Slide Number Placeholder 3"/>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211160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5" name="Footer Placeholder 5"/>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6" name="Slide Number Placeholder 6"/>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550434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rot="5400000">
            <a:off x="7616730" y="1343026"/>
            <a:ext cx="742949" cy="228599"/>
          </a:xfrm>
          <a:prstGeom prst="rect">
            <a:avLst/>
          </a:prstGeom>
        </p:spPr>
        <p:txBody>
          <a:bodyPr/>
          <a:lstStyle/>
          <a:p>
            <a:fld id="{5E2E068B-3365-4E4E-9299-63BACE796E1D}" type="datetimeFigureOut">
              <a:rPr lang="en-US" smtClean="0"/>
              <a:pPr/>
              <a:t>6/24/2021</a:t>
            </a:fld>
            <a:endParaRPr lang="en-US"/>
          </a:p>
        </p:txBody>
      </p:sp>
      <p:sp>
        <p:nvSpPr>
          <p:cNvPr id="6" name="Footer Placeholder 5"/>
          <p:cNvSpPr>
            <a:spLocks noGrp="1"/>
          </p:cNvSpPr>
          <p:nvPr>
            <p:ph type="ftr" sz="quarter" idx="11"/>
          </p:nvPr>
        </p:nvSpPr>
        <p:spPr>
          <a:xfrm rot="5400000">
            <a:off x="6713680" y="2418974"/>
            <a:ext cx="2894846" cy="228601"/>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6185F9F-82DF-48C1-AED7-7D2C473ACB20}" type="slidenum">
              <a:rPr lang="en-US" smtClean="0"/>
              <a:pPr/>
              <a:t>‹#›</a:t>
            </a:fld>
            <a:endParaRPr lang="en-US"/>
          </a:p>
        </p:txBody>
      </p:sp>
    </p:spTree>
    <p:extLst>
      <p:ext uri="{BB962C8B-B14F-4D97-AF65-F5344CB8AC3E}">
        <p14:creationId xmlns:p14="http://schemas.microsoft.com/office/powerpoint/2010/main" xmlns="" val="41747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xmlns=""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xmlns=""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xmlns=""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xmlns=""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46185F9F-82DF-48C1-AED7-7D2C473ACB20}" type="slidenum">
              <a:rPr lang="en-US" smtClean="0"/>
              <a:pPr/>
              <a:t>‹#›</a:t>
            </a:fld>
            <a:endParaRPr lang="en-US"/>
          </a:p>
        </p:txBody>
      </p:sp>
      <p:pic>
        <p:nvPicPr>
          <p:cNvPr id="15" name="Picture 4"/>
          <p:cNvPicPr>
            <a:picLocks noChangeArrowheads="1"/>
          </p:cNvPicPr>
          <p:nvPr userDrawn="1"/>
        </p:nvPicPr>
        <p:blipFill>
          <a:blip r:embed="rId23" cstate="print">
            <a:extLst>
              <a:ext uri="{28A0092B-C50C-407E-A947-70E740481C1C}">
                <a14:useLocalDpi xmlns:a14="http://schemas.microsoft.com/office/drawing/2010/main" xmlns="" val="0"/>
              </a:ext>
            </a:extLst>
          </a:blip>
          <a:srcRect/>
          <a:stretch>
            <a:fillRect/>
          </a:stretch>
        </p:blipFill>
        <p:spPr bwMode="auto">
          <a:xfrm>
            <a:off x="8610600" y="0"/>
            <a:ext cx="533399"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5103493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085850"/>
            <a:ext cx="8839200" cy="2497186"/>
          </a:xfrm>
        </p:spPr>
        <p:txBody>
          <a:bodyPr/>
          <a:lstStyle/>
          <a:p>
            <a:r>
              <a:rPr lang="en-US" sz="4800" dirty="0" smtClean="0">
                <a:solidFill>
                  <a:srgbClr val="FFFF00"/>
                </a:solidFill>
              </a:rPr>
              <a:t>Verification of Severe Weather: </a:t>
            </a:r>
            <a:r>
              <a:rPr lang="en-US" sz="2400" dirty="0" smtClean="0"/>
              <a:t/>
            </a:r>
            <a:br>
              <a:rPr lang="en-US" sz="2400" dirty="0" smtClean="0"/>
            </a:br>
            <a:r>
              <a:rPr lang="en-US" sz="2400" dirty="0" smtClean="0">
                <a:solidFill>
                  <a:srgbClr val="FFC000"/>
                </a:solidFill>
              </a:rPr>
              <a:t>Verification of Rare &amp; Extreme Rain</a:t>
            </a:r>
            <a:br>
              <a:rPr lang="en-US" sz="2400" dirty="0" smtClean="0">
                <a:solidFill>
                  <a:srgbClr val="FFC000"/>
                </a:solidFill>
              </a:rPr>
            </a:br>
            <a:r>
              <a:rPr lang="en-US" sz="2400" dirty="0" smtClean="0">
                <a:solidFill>
                  <a:srgbClr val="FFC000"/>
                </a:solidFill>
              </a:rPr>
              <a:t>Verification of Tropical Cyclone</a:t>
            </a:r>
            <a:endParaRPr lang="en-US" sz="2400" dirty="0">
              <a:solidFill>
                <a:srgbClr val="FFC000"/>
              </a:solidFill>
            </a:endParaRPr>
          </a:p>
        </p:txBody>
      </p:sp>
      <p:sp>
        <p:nvSpPr>
          <p:cNvPr id="3" name="Subtitle 2"/>
          <p:cNvSpPr>
            <a:spLocks noGrp="1"/>
          </p:cNvSpPr>
          <p:nvPr>
            <p:ph type="subTitle" idx="1"/>
          </p:nvPr>
        </p:nvSpPr>
        <p:spPr/>
        <p:txBody>
          <a:bodyPr/>
          <a:lstStyle/>
          <a:p>
            <a:r>
              <a:rPr lang="en-US" dirty="0" smtClean="0"/>
              <a:t>Raghavendra Ashrit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um_scz_timeseries_22Jun2021_new_prctile.tif"/>
          <p:cNvPicPr>
            <a:picLocks noChangeAspect="1"/>
          </p:cNvPicPr>
          <p:nvPr/>
        </p:nvPicPr>
        <p:blipFill>
          <a:blip r:embed="rId2" cstate="print"/>
          <a:srcRect l="15000" t="20311" r="14167" b="25550"/>
          <a:stretch>
            <a:fillRect/>
          </a:stretch>
        </p:blipFill>
        <p:spPr>
          <a:xfrm>
            <a:off x="152400" y="931950"/>
            <a:ext cx="8883871" cy="3240000"/>
          </a:xfrm>
          <a:prstGeom prst="rect">
            <a:avLst/>
          </a:prstGeom>
        </p:spPr>
      </p:pic>
      <p:sp>
        <p:nvSpPr>
          <p:cNvPr id="9" name="Rectangle 8"/>
          <p:cNvSpPr/>
          <p:nvPr/>
        </p:nvSpPr>
        <p:spPr>
          <a:xfrm>
            <a:off x="7543800" y="2571750"/>
            <a:ext cx="762000"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10400" y="4400550"/>
            <a:ext cx="1295400" cy="381000"/>
          </a:xfrm>
          <a:prstGeom prst="rect">
            <a:avLst/>
          </a:prstGeom>
          <a:noFill/>
        </p:spPr>
        <p:txBody>
          <a:bodyPr wrap="square" rtlCol="0">
            <a:spAutoFit/>
          </a:bodyPr>
          <a:lstStyle/>
          <a:p>
            <a:r>
              <a:rPr lang="en-US" dirty="0" smtClean="0"/>
              <a:t>2013-2020</a:t>
            </a:r>
            <a:endParaRPr lang="en-US" dirty="0"/>
          </a:p>
        </p:txBody>
      </p:sp>
      <p:cxnSp>
        <p:nvCxnSpPr>
          <p:cNvPr id="6" name="Straight Arrow Connector 5"/>
          <p:cNvCxnSpPr>
            <a:endCxn id="4" idx="0"/>
          </p:cNvCxnSpPr>
          <p:nvPr/>
        </p:nvCxnSpPr>
        <p:spPr>
          <a:xfrm rot="5400000">
            <a:off x="7562850" y="4038600"/>
            <a:ext cx="457200" cy="2667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kmo-day1-mnrf-jjas-imd.gif"/>
          <p:cNvPicPr>
            <a:picLocks noChangeAspect="1"/>
          </p:cNvPicPr>
          <p:nvPr/>
        </p:nvPicPr>
        <p:blipFill>
          <a:blip r:embed="rId2"/>
          <a:stretch>
            <a:fillRect/>
          </a:stretch>
        </p:blipFill>
        <p:spPr>
          <a:xfrm>
            <a:off x="1676400" y="438150"/>
            <a:ext cx="5850000" cy="4680000"/>
          </a:xfrm>
          <a:prstGeom prst="rect">
            <a:avLst/>
          </a:prstGeom>
        </p:spPr>
      </p:pic>
      <p:sp>
        <p:nvSpPr>
          <p:cNvPr id="3" name="TextBox 2"/>
          <p:cNvSpPr txBox="1"/>
          <p:nvPr/>
        </p:nvSpPr>
        <p:spPr>
          <a:xfrm>
            <a:off x="228600" y="68818"/>
            <a:ext cx="8153400" cy="369332"/>
          </a:xfrm>
          <a:prstGeom prst="rect">
            <a:avLst/>
          </a:prstGeom>
          <a:noFill/>
        </p:spPr>
        <p:txBody>
          <a:bodyPr wrap="square" rtlCol="0">
            <a:spAutoFit/>
          </a:bodyPr>
          <a:lstStyle/>
          <a:p>
            <a:pPr algn="ctr"/>
            <a:r>
              <a:rPr lang="en-US" b="1" dirty="0" smtClean="0"/>
              <a:t>NCUM Day-1 Forecasts Mean JJAS Rainfall (mm/day) over India</a:t>
            </a:r>
            <a:endParaRPr lang="en-US" b="1" dirty="0"/>
          </a:p>
        </p:txBody>
      </p:sp>
      <p:sp>
        <p:nvSpPr>
          <p:cNvPr id="4" name="Rectangle 3"/>
          <p:cNvSpPr/>
          <p:nvPr/>
        </p:nvSpPr>
        <p:spPr>
          <a:xfrm>
            <a:off x="1905000" y="16573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kmo-day1-mnrf-mum-jjas-imd.gif"/>
          <p:cNvPicPr>
            <a:picLocks noChangeAspect="1"/>
          </p:cNvPicPr>
          <p:nvPr/>
        </p:nvPicPr>
        <p:blipFill>
          <a:blip r:embed="rId2"/>
          <a:stretch>
            <a:fillRect/>
          </a:stretch>
        </p:blipFill>
        <p:spPr>
          <a:xfrm>
            <a:off x="1541400" y="438150"/>
            <a:ext cx="5850000" cy="4680000"/>
          </a:xfrm>
          <a:prstGeom prst="rect">
            <a:avLst/>
          </a:prstGeom>
        </p:spPr>
      </p:pic>
      <p:sp>
        <p:nvSpPr>
          <p:cNvPr id="3" name="TextBox 2"/>
          <p:cNvSpPr txBox="1"/>
          <p:nvPr/>
        </p:nvSpPr>
        <p:spPr>
          <a:xfrm>
            <a:off x="304800" y="68818"/>
            <a:ext cx="7696200" cy="369332"/>
          </a:xfrm>
          <a:prstGeom prst="rect">
            <a:avLst/>
          </a:prstGeom>
          <a:noFill/>
        </p:spPr>
        <p:txBody>
          <a:bodyPr wrap="square" rtlCol="0">
            <a:spAutoFit/>
          </a:bodyPr>
          <a:lstStyle/>
          <a:p>
            <a:pPr algn="ctr"/>
            <a:r>
              <a:rPr lang="en-US" b="1" dirty="0" smtClean="0"/>
              <a:t>NCUM Day-1 Forecasts Mean JJAS Rainfall (mm/day) over Mumbai</a:t>
            </a:r>
            <a:endParaRPr lang="en-US" b="1" dirty="0"/>
          </a:p>
        </p:txBody>
      </p:sp>
      <p:sp>
        <p:nvSpPr>
          <p:cNvPr id="4" name="Rectangle 3"/>
          <p:cNvSpPr/>
          <p:nvPr/>
        </p:nvSpPr>
        <p:spPr>
          <a:xfrm>
            <a:off x="2057400" y="13525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505200" y="13525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53000" y="13525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00800" y="13525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57400" y="37147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05200" y="37147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53000" y="37147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00800" y="3714750"/>
            <a:ext cx="304800" cy="4572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sukmobc-rainfall.png"/>
          <p:cNvPicPr>
            <a:picLocks noChangeAspect="1"/>
          </p:cNvPicPr>
          <p:nvPr/>
        </p:nvPicPr>
        <p:blipFill>
          <a:blip r:embed="rId2"/>
          <a:srcRect l="2231" t="10909" r="2231" b="7273"/>
          <a:stretch>
            <a:fillRect/>
          </a:stretch>
        </p:blipFill>
        <p:spPr>
          <a:xfrm>
            <a:off x="1219200" y="361950"/>
            <a:ext cx="6528000" cy="4320000"/>
          </a:xfrm>
          <a:prstGeom prst="rect">
            <a:avLst/>
          </a:prstGeom>
        </p:spPr>
      </p:pic>
      <p:sp>
        <p:nvSpPr>
          <p:cNvPr id="3" name="TextBox 2"/>
          <p:cNvSpPr txBox="1"/>
          <p:nvPr/>
        </p:nvSpPr>
        <p:spPr>
          <a:xfrm>
            <a:off x="152400" y="4705350"/>
            <a:ext cx="8991600" cy="307777"/>
          </a:xfrm>
          <a:prstGeom prst="rect">
            <a:avLst/>
          </a:prstGeom>
          <a:noFill/>
        </p:spPr>
        <p:txBody>
          <a:bodyPr wrap="square" rtlCol="0">
            <a:spAutoFit/>
          </a:bodyPr>
          <a:lstStyle/>
          <a:p>
            <a:r>
              <a:rPr lang="en-US" sz="1400" dirty="0" smtClean="0"/>
              <a:t>The Day-1 forecasts indicate rainfall &gt; 100 mm/day on several occasions (just a few for &gt;200mm/day)</a:t>
            </a:r>
            <a:endParaRPr lang="en-US" sz="1400" dirty="0"/>
          </a:p>
        </p:txBody>
      </p:sp>
      <p:sp>
        <p:nvSpPr>
          <p:cNvPr id="4" name="TextBox 3"/>
          <p:cNvSpPr txBox="1"/>
          <p:nvPr/>
        </p:nvSpPr>
        <p:spPr>
          <a:xfrm>
            <a:off x="304800" y="68818"/>
            <a:ext cx="7696200" cy="369332"/>
          </a:xfrm>
          <a:prstGeom prst="rect">
            <a:avLst/>
          </a:prstGeom>
          <a:noFill/>
        </p:spPr>
        <p:txBody>
          <a:bodyPr wrap="square" rtlCol="0">
            <a:spAutoFit/>
          </a:bodyPr>
          <a:lstStyle/>
          <a:p>
            <a:pPr algn="ctr"/>
            <a:r>
              <a:rPr lang="en-US" b="1" dirty="0" smtClean="0"/>
              <a:t>Observed and NCUM Day-1 Forecasts Rainfall (mm/day) </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343150"/>
            <a:ext cx="4114800" cy="2123658"/>
          </a:xfrm>
          <a:prstGeom prst="rect">
            <a:avLst/>
          </a:prstGeom>
          <a:noFill/>
        </p:spPr>
        <p:txBody>
          <a:bodyPr wrap="square" rtlCol="0">
            <a:spAutoFit/>
          </a:bodyPr>
          <a:lstStyle/>
          <a:p>
            <a:r>
              <a:rPr lang="en-US" sz="1200" dirty="0" smtClean="0"/>
              <a:t>Calibration of forecasts can be carried out using empirical cumulative distribution functions (ECDFs)</a:t>
            </a:r>
          </a:p>
          <a:p>
            <a:endParaRPr lang="en-US" sz="1200" dirty="0" smtClean="0"/>
          </a:p>
          <a:p>
            <a:endParaRPr lang="en-US" sz="1200" dirty="0" smtClean="0"/>
          </a:p>
          <a:p>
            <a:endParaRPr lang="en-US" sz="1200" dirty="0" smtClean="0"/>
          </a:p>
          <a:p>
            <a:r>
              <a:rPr lang="en-US" sz="1200" b="1" i="1" dirty="0" smtClean="0"/>
              <a:t>X – observation/analysis</a:t>
            </a:r>
            <a:endParaRPr lang="en-US" sz="1200" dirty="0" smtClean="0"/>
          </a:p>
          <a:p>
            <a:r>
              <a:rPr lang="en-US" sz="1200" b="1" i="1" dirty="0" smtClean="0"/>
              <a:t>Y- Raw Model Forecast</a:t>
            </a:r>
            <a:endParaRPr lang="en-US" sz="1200" dirty="0" smtClean="0"/>
          </a:p>
          <a:p>
            <a:r>
              <a:rPr lang="en-US" sz="1200" b="1" i="1" dirty="0" smtClean="0"/>
              <a:t>Y’- Calibrated Model Forecast</a:t>
            </a:r>
            <a:endParaRPr lang="en-US" sz="1200" dirty="0" smtClean="0"/>
          </a:p>
          <a:p>
            <a:r>
              <a:rPr lang="en-US" sz="1200" b="1" i="1" dirty="0" smtClean="0"/>
              <a:t>F</a:t>
            </a:r>
            <a:r>
              <a:rPr lang="en-US" sz="1200" b="1" i="1" baseline="-25000" dirty="0" smtClean="0"/>
              <a:t>X</a:t>
            </a:r>
            <a:r>
              <a:rPr lang="en-US" sz="1200" b="1" i="1" dirty="0" smtClean="0"/>
              <a:t>- Empirical CDF of Observations</a:t>
            </a:r>
            <a:endParaRPr lang="en-US" sz="1200" dirty="0" smtClean="0"/>
          </a:p>
          <a:p>
            <a:r>
              <a:rPr lang="en-US" sz="1200" b="1" i="1" dirty="0" smtClean="0"/>
              <a:t>F</a:t>
            </a:r>
            <a:r>
              <a:rPr lang="en-US" sz="1200" b="1" i="1" baseline="-25000" dirty="0" smtClean="0"/>
              <a:t>Y</a:t>
            </a:r>
            <a:r>
              <a:rPr lang="en-US" sz="1200" b="1" i="1" dirty="0" smtClean="0"/>
              <a:t>- Empirical CDF of Forecasts</a:t>
            </a:r>
            <a:endParaRPr lang="en-US" sz="1200" dirty="0" smtClean="0"/>
          </a:p>
          <a:p>
            <a:endParaRPr lang="en-US" sz="1200" dirty="0" smtClean="0"/>
          </a:p>
        </p:txBody>
      </p:sp>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47" name="Rectangle 3"/>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4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50" name="Rectangle 6"/>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51"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066800" y="2800350"/>
            <a:ext cx="2044700" cy="387350"/>
          </a:xfrm>
          <a:prstGeom prst="rect">
            <a:avLst/>
          </a:prstGeom>
          <a:noFill/>
        </p:spPr>
      </p:pic>
      <p:sp>
        <p:nvSpPr>
          <p:cNvPr id="6153" name="Rectangle 9"/>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 name="Picture 12" descr="obsncumbc-rainfall-tssct-2b.png"/>
          <p:cNvPicPr>
            <a:picLocks noChangeAspect="1"/>
          </p:cNvPicPr>
          <p:nvPr/>
        </p:nvPicPr>
        <p:blipFill>
          <a:blip r:embed="rId3"/>
          <a:stretch>
            <a:fillRect/>
          </a:stretch>
        </p:blipFill>
        <p:spPr>
          <a:xfrm>
            <a:off x="0" y="0"/>
            <a:ext cx="3974522" cy="5143500"/>
          </a:xfrm>
          <a:prstGeom prst="rect">
            <a:avLst/>
          </a:prstGeom>
        </p:spPr>
      </p:pic>
      <p:sp>
        <p:nvSpPr>
          <p:cNvPr id="11" name="TextBox 10"/>
          <p:cNvSpPr txBox="1"/>
          <p:nvPr/>
        </p:nvSpPr>
        <p:spPr>
          <a:xfrm>
            <a:off x="4419600" y="1733550"/>
            <a:ext cx="4343400" cy="369332"/>
          </a:xfrm>
          <a:prstGeom prst="rect">
            <a:avLst/>
          </a:prstGeom>
          <a:noFill/>
        </p:spPr>
        <p:txBody>
          <a:bodyPr wrap="square" rtlCol="0">
            <a:spAutoFit/>
          </a:bodyPr>
          <a:lstStyle/>
          <a:p>
            <a:r>
              <a:rPr lang="en-US" dirty="0" smtClean="0"/>
              <a:t>8 seasons x 122 days = 976</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343150"/>
            <a:ext cx="4114800" cy="2123658"/>
          </a:xfrm>
          <a:prstGeom prst="rect">
            <a:avLst/>
          </a:prstGeom>
          <a:noFill/>
        </p:spPr>
        <p:txBody>
          <a:bodyPr wrap="square" rtlCol="0">
            <a:spAutoFit/>
          </a:bodyPr>
          <a:lstStyle/>
          <a:p>
            <a:r>
              <a:rPr lang="en-US" sz="1200" dirty="0" smtClean="0"/>
              <a:t>Calibration of forecasts can be carried out using empirical cumulative distribution functions (ECDFs)</a:t>
            </a:r>
          </a:p>
          <a:p>
            <a:endParaRPr lang="en-US" sz="1200" dirty="0" smtClean="0"/>
          </a:p>
          <a:p>
            <a:endParaRPr lang="en-US" sz="1200" dirty="0" smtClean="0"/>
          </a:p>
          <a:p>
            <a:endParaRPr lang="en-US" sz="1200" dirty="0" smtClean="0"/>
          </a:p>
          <a:p>
            <a:r>
              <a:rPr lang="en-US" sz="1200" b="1" i="1" dirty="0" smtClean="0"/>
              <a:t>X – observation/analysis</a:t>
            </a:r>
            <a:endParaRPr lang="en-US" sz="1200" dirty="0" smtClean="0"/>
          </a:p>
          <a:p>
            <a:r>
              <a:rPr lang="en-US" sz="1200" b="1" i="1" dirty="0" smtClean="0"/>
              <a:t>Y- Raw Model Forecast</a:t>
            </a:r>
            <a:endParaRPr lang="en-US" sz="1200" dirty="0" smtClean="0"/>
          </a:p>
          <a:p>
            <a:r>
              <a:rPr lang="en-US" sz="1200" b="1" i="1" dirty="0" smtClean="0"/>
              <a:t>Y’- Calibrated Model Forecast</a:t>
            </a:r>
            <a:endParaRPr lang="en-US" sz="1200" dirty="0" smtClean="0"/>
          </a:p>
          <a:p>
            <a:r>
              <a:rPr lang="en-US" sz="1200" b="1" i="1" dirty="0" smtClean="0"/>
              <a:t>F</a:t>
            </a:r>
            <a:r>
              <a:rPr lang="en-US" sz="1200" b="1" i="1" baseline="-25000" dirty="0" smtClean="0"/>
              <a:t>X</a:t>
            </a:r>
            <a:r>
              <a:rPr lang="en-US" sz="1200" b="1" i="1" dirty="0" smtClean="0"/>
              <a:t>- Empirical CDF of Observations</a:t>
            </a:r>
            <a:endParaRPr lang="en-US" sz="1200" dirty="0" smtClean="0"/>
          </a:p>
          <a:p>
            <a:r>
              <a:rPr lang="en-US" sz="1200" b="1" i="1" dirty="0" smtClean="0"/>
              <a:t>F</a:t>
            </a:r>
            <a:r>
              <a:rPr lang="en-US" sz="1200" b="1" i="1" baseline="-25000" dirty="0" smtClean="0"/>
              <a:t>Y</a:t>
            </a:r>
            <a:r>
              <a:rPr lang="en-US" sz="1200" b="1" i="1" dirty="0" smtClean="0"/>
              <a:t>- Empirical CDF of Forecasts</a:t>
            </a:r>
            <a:endParaRPr lang="en-US" sz="1200" dirty="0" smtClean="0"/>
          </a:p>
          <a:p>
            <a:endParaRPr lang="en-US" sz="1200" dirty="0" smtClean="0"/>
          </a:p>
        </p:txBody>
      </p:sp>
      <p:pic>
        <p:nvPicPr>
          <p:cNvPr id="8" name="Picture 7" descr="ecdf.png"/>
          <p:cNvPicPr>
            <a:picLocks noChangeAspect="1"/>
          </p:cNvPicPr>
          <p:nvPr/>
        </p:nvPicPr>
        <p:blipFill>
          <a:blip r:embed="rId2"/>
          <a:stretch>
            <a:fillRect/>
          </a:stretch>
        </p:blipFill>
        <p:spPr>
          <a:xfrm>
            <a:off x="4419600" y="895350"/>
            <a:ext cx="3600000" cy="3600000"/>
          </a:xfrm>
          <a:prstGeom prst="rect">
            <a:avLst/>
          </a:prstGeom>
        </p:spPr>
      </p:pic>
      <p:sp>
        <p:nvSpPr>
          <p:cNvPr id="61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47" name="Rectangle 3"/>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4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150" name="Rectangle 6"/>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15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51"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66800" y="2800350"/>
            <a:ext cx="2044700" cy="387350"/>
          </a:xfrm>
          <a:prstGeom prst="rect">
            <a:avLst/>
          </a:prstGeom>
          <a:noFill/>
        </p:spPr>
      </p:pic>
      <p:sp>
        <p:nvSpPr>
          <p:cNvPr id="6153" name="Rectangle 9"/>
          <p:cNvSpPr>
            <a:spLocks noChangeArrowheads="1"/>
          </p:cNvSpPr>
          <p:nvPr/>
        </p:nvSpPr>
        <p:spPr bwMode="auto">
          <a:xfrm>
            <a:off x="0" y="8445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3" name="Picture 12" descr="obsncumbc-rainfall-tssct-2b.png"/>
          <p:cNvPicPr>
            <a:picLocks noChangeAspect="1"/>
          </p:cNvPicPr>
          <p:nvPr/>
        </p:nvPicPr>
        <p:blipFill>
          <a:blip r:embed="rId4"/>
          <a:srcRect b="55926"/>
          <a:stretch>
            <a:fillRect/>
          </a:stretch>
        </p:blipFill>
        <p:spPr>
          <a:xfrm>
            <a:off x="0" y="0"/>
            <a:ext cx="3974522" cy="22669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4019550"/>
            <a:ext cx="3429000" cy="461665"/>
          </a:xfrm>
          <a:prstGeom prst="rect">
            <a:avLst/>
          </a:prstGeom>
          <a:noFill/>
        </p:spPr>
        <p:txBody>
          <a:bodyPr wrap="square" rtlCol="0">
            <a:spAutoFit/>
          </a:bodyPr>
          <a:lstStyle/>
          <a:p>
            <a:r>
              <a:rPr lang="en-US" sz="1200" dirty="0" smtClean="0"/>
              <a:t>The scatter shows some positive association at higher thresholds.</a:t>
            </a:r>
            <a:endParaRPr lang="en-US" sz="1200" dirty="0"/>
          </a:p>
        </p:txBody>
      </p:sp>
      <p:pic>
        <p:nvPicPr>
          <p:cNvPr id="4" name="Picture 3" descr="obsukmobc-cumprob.png"/>
          <p:cNvPicPr>
            <a:picLocks noChangeAspect="1"/>
          </p:cNvPicPr>
          <p:nvPr/>
        </p:nvPicPr>
        <p:blipFill>
          <a:blip r:embed="rId2"/>
          <a:srcRect l="5354" t="4074" r="24815" b="8519"/>
          <a:stretch>
            <a:fillRect/>
          </a:stretch>
        </p:blipFill>
        <p:spPr>
          <a:xfrm>
            <a:off x="4419600" y="361950"/>
            <a:ext cx="3349831" cy="3240000"/>
          </a:xfrm>
          <a:prstGeom prst="rect">
            <a:avLst/>
          </a:prstGeom>
        </p:spPr>
      </p:pic>
      <p:sp>
        <p:nvSpPr>
          <p:cNvPr id="5" name="TextBox 4"/>
          <p:cNvSpPr txBox="1"/>
          <p:nvPr/>
        </p:nvSpPr>
        <p:spPr>
          <a:xfrm>
            <a:off x="3886200" y="3943350"/>
            <a:ext cx="5257800" cy="1015663"/>
          </a:xfrm>
          <a:prstGeom prst="rect">
            <a:avLst/>
          </a:prstGeom>
          <a:noFill/>
        </p:spPr>
        <p:txBody>
          <a:bodyPr wrap="square" rtlCol="0">
            <a:spAutoFit/>
          </a:bodyPr>
          <a:lstStyle/>
          <a:p>
            <a:r>
              <a:rPr lang="en-US" sz="1200" dirty="0" smtClean="0"/>
              <a:t>Rank based empirical probabilities.</a:t>
            </a:r>
          </a:p>
          <a:p>
            <a:r>
              <a:rPr lang="en-US" sz="1200" dirty="0" smtClean="0"/>
              <a:t>The empirical probability is an estimate of probability Pr (</a:t>
            </a:r>
            <a:r>
              <a:rPr lang="en-US" sz="1200" i="1" dirty="0" smtClean="0"/>
              <a:t>X </a:t>
            </a:r>
            <a:r>
              <a:rPr lang="en-US" sz="1200" i="1" dirty="0" smtClean="0">
                <a:sym typeface="Symbol"/>
              </a:rPr>
              <a:t>  x</a:t>
            </a:r>
            <a:r>
              <a:rPr lang="en-US" sz="1200" i="1" baseline="-25000" dirty="0" smtClean="0">
                <a:sym typeface="Symbol"/>
              </a:rPr>
              <a:t>1</a:t>
            </a:r>
            <a:r>
              <a:rPr lang="en-US" sz="1200" dirty="0" smtClean="0">
                <a:sym typeface="Symbol"/>
              </a:rPr>
              <a:t>) of having a rainfall amount less than observed value </a:t>
            </a:r>
            <a:r>
              <a:rPr lang="en-US" sz="1200" i="1" dirty="0" smtClean="0">
                <a:sym typeface="Symbol"/>
              </a:rPr>
              <a:t>x</a:t>
            </a:r>
            <a:r>
              <a:rPr lang="en-US" sz="1200" i="1" baseline="-25000" dirty="0" smtClean="0">
                <a:sym typeface="Symbol"/>
              </a:rPr>
              <a:t>1</a:t>
            </a:r>
            <a:r>
              <a:rPr lang="en-US" sz="1200" dirty="0" smtClean="0">
                <a:sym typeface="Symbol"/>
              </a:rPr>
              <a:t>.</a:t>
            </a:r>
          </a:p>
          <a:p>
            <a:r>
              <a:rPr lang="en-US" sz="1200" dirty="0" smtClean="0">
                <a:sym typeface="Symbol"/>
              </a:rPr>
              <a:t>Hence the probability is largest for extreme rainfall</a:t>
            </a:r>
          </a:p>
          <a:p>
            <a:r>
              <a:rPr lang="en-US" sz="1200" dirty="0" smtClean="0">
                <a:sym typeface="Symbol"/>
              </a:rPr>
              <a:t>Some dependency is notable near the extremes (right top corner)</a:t>
            </a:r>
            <a:endParaRPr lang="en-US" sz="1200" dirty="0"/>
          </a:p>
        </p:txBody>
      </p:sp>
      <p:sp>
        <p:nvSpPr>
          <p:cNvPr id="6" name="TextBox 5"/>
          <p:cNvSpPr txBox="1"/>
          <p:nvPr/>
        </p:nvSpPr>
        <p:spPr>
          <a:xfrm>
            <a:off x="7010400" y="3562350"/>
            <a:ext cx="914400" cy="369332"/>
          </a:xfrm>
          <a:prstGeom prst="rect">
            <a:avLst/>
          </a:prstGeom>
          <a:noFill/>
        </p:spPr>
        <p:txBody>
          <a:bodyPr wrap="square" rtlCol="0">
            <a:spAutoFit/>
          </a:bodyPr>
          <a:lstStyle/>
          <a:p>
            <a:r>
              <a:rPr lang="en-US" i="1" dirty="0" smtClean="0"/>
              <a:t>1-p</a:t>
            </a:r>
            <a:r>
              <a:rPr lang="en-US" i="1" baseline="-25000" dirty="0" smtClean="0"/>
              <a:t>x</a:t>
            </a:r>
            <a:endParaRPr lang="en-US" i="1" baseline="-25000" dirty="0"/>
          </a:p>
        </p:txBody>
      </p:sp>
      <p:sp>
        <p:nvSpPr>
          <p:cNvPr id="7" name="TextBox 6"/>
          <p:cNvSpPr txBox="1"/>
          <p:nvPr/>
        </p:nvSpPr>
        <p:spPr>
          <a:xfrm>
            <a:off x="3810000" y="971550"/>
            <a:ext cx="914400" cy="369332"/>
          </a:xfrm>
          <a:prstGeom prst="rect">
            <a:avLst/>
          </a:prstGeom>
          <a:noFill/>
        </p:spPr>
        <p:txBody>
          <a:bodyPr wrap="square" rtlCol="0">
            <a:spAutoFit/>
          </a:bodyPr>
          <a:lstStyle/>
          <a:p>
            <a:r>
              <a:rPr lang="en-US" i="1" dirty="0" smtClean="0"/>
              <a:t>1-p</a:t>
            </a:r>
            <a:r>
              <a:rPr lang="en-US" i="1" baseline="-25000" dirty="0" smtClean="0"/>
              <a:t>y</a:t>
            </a:r>
            <a:endParaRPr lang="en-US" i="1" baseline="-25000" dirty="0"/>
          </a:p>
        </p:txBody>
      </p:sp>
      <p:pic>
        <p:nvPicPr>
          <p:cNvPr id="8" name="Picture 7" descr="obsncumbc-rainfall-tssct-2b.png"/>
          <p:cNvPicPr>
            <a:picLocks noChangeAspect="1"/>
          </p:cNvPicPr>
          <p:nvPr/>
        </p:nvPicPr>
        <p:blipFill>
          <a:blip r:embed="rId3"/>
          <a:srcRect l="15338" t="45556" r="21394" b="10000"/>
          <a:stretch>
            <a:fillRect/>
          </a:stretch>
        </p:blipFill>
        <p:spPr>
          <a:xfrm>
            <a:off x="228600" y="361950"/>
            <a:ext cx="3564000" cy="32400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sukmobc-cumprob.png"/>
          <p:cNvPicPr>
            <a:picLocks noChangeAspect="1"/>
          </p:cNvPicPr>
          <p:nvPr/>
        </p:nvPicPr>
        <p:blipFill>
          <a:blip r:embed="rId2"/>
          <a:srcRect r="17946"/>
          <a:stretch>
            <a:fillRect/>
          </a:stretch>
        </p:blipFill>
        <p:spPr>
          <a:xfrm>
            <a:off x="1243852" y="0"/>
            <a:ext cx="5461748" cy="5143500"/>
          </a:xfrm>
          <a:prstGeom prst="rect">
            <a:avLst/>
          </a:prstGeom>
        </p:spPr>
      </p:pic>
      <p:sp>
        <p:nvSpPr>
          <p:cNvPr id="3" name="TextBox 2"/>
          <p:cNvSpPr txBox="1"/>
          <p:nvPr/>
        </p:nvSpPr>
        <p:spPr>
          <a:xfrm>
            <a:off x="6248400" y="666750"/>
            <a:ext cx="381000" cy="461665"/>
          </a:xfrm>
          <a:prstGeom prst="rect">
            <a:avLst/>
          </a:prstGeom>
          <a:solidFill>
            <a:schemeClr val="accent1"/>
          </a:solidFill>
        </p:spPr>
        <p:txBody>
          <a:bodyPr wrap="square" rtlCol="0">
            <a:spAutoFit/>
          </a:bodyPr>
          <a:lstStyle/>
          <a:p>
            <a:r>
              <a:rPr lang="en-US" sz="2400" b="1" dirty="0" smtClean="0"/>
              <a:t>a</a:t>
            </a:r>
            <a:endParaRPr lang="en-US" sz="2400" b="1" dirty="0"/>
          </a:p>
        </p:txBody>
      </p:sp>
      <p:sp>
        <p:nvSpPr>
          <p:cNvPr id="4" name="TextBox 3"/>
          <p:cNvSpPr txBox="1"/>
          <p:nvPr/>
        </p:nvSpPr>
        <p:spPr>
          <a:xfrm>
            <a:off x="6248400" y="3943350"/>
            <a:ext cx="381000" cy="461665"/>
          </a:xfrm>
          <a:prstGeom prst="rect">
            <a:avLst/>
          </a:prstGeom>
          <a:solidFill>
            <a:schemeClr val="accent1"/>
          </a:solidFill>
        </p:spPr>
        <p:txBody>
          <a:bodyPr wrap="square" rtlCol="0">
            <a:spAutoFit/>
          </a:bodyPr>
          <a:lstStyle/>
          <a:p>
            <a:r>
              <a:rPr lang="en-US" sz="2400" b="1" dirty="0" smtClean="0"/>
              <a:t>b</a:t>
            </a:r>
            <a:endParaRPr lang="en-US" sz="2400" b="1" dirty="0"/>
          </a:p>
        </p:txBody>
      </p:sp>
      <p:sp>
        <p:nvSpPr>
          <p:cNvPr id="5" name="TextBox 4"/>
          <p:cNvSpPr txBox="1"/>
          <p:nvPr/>
        </p:nvSpPr>
        <p:spPr>
          <a:xfrm>
            <a:off x="1371600" y="666750"/>
            <a:ext cx="381000" cy="461665"/>
          </a:xfrm>
          <a:prstGeom prst="rect">
            <a:avLst/>
          </a:prstGeom>
          <a:solidFill>
            <a:schemeClr val="accent1"/>
          </a:solidFill>
        </p:spPr>
        <p:txBody>
          <a:bodyPr wrap="square" rtlCol="0">
            <a:spAutoFit/>
          </a:bodyPr>
          <a:lstStyle/>
          <a:p>
            <a:r>
              <a:rPr lang="en-US" sz="2400" b="1" dirty="0" smtClean="0"/>
              <a:t>c</a:t>
            </a:r>
            <a:endParaRPr lang="en-US" sz="2400" b="1" dirty="0"/>
          </a:p>
        </p:txBody>
      </p:sp>
      <p:sp>
        <p:nvSpPr>
          <p:cNvPr id="6" name="TextBox 5"/>
          <p:cNvSpPr txBox="1"/>
          <p:nvPr/>
        </p:nvSpPr>
        <p:spPr>
          <a:xfrm>
            <a:off x="1371600" y="3943350"/>
            <a:ext cx="381000" cy="461665"/>
          </a:xfrm>
          <a:prstGeom prst="rect">
            <a:avLst/>
          </a:prstGeom>
          <a:solidFill>
            <a:schemeClr val="accent1"/>
          </a:solidFill>
        </p:spPr>
        <p:txBody>
          <a:bodyPr wrap="square" rtlCol="0">
            <a:spAutoFit/>
          </a:bodyPr>
          <a:lstStyle/>
          <a:p>
            <a:r>
              <a:rPr lang="en-US" sz="2400" b="1" dirty="0" smtClean="0"/>
              <a:t>d</a:t>
            </a:r>
            <a:endParaRPr lang="en-US" sz="2400" b="1" dirty="0"/>
          </a:p>
        </p:txBody>
      </p:sp>
      <p:sp>
        <p:nvSpPr>
          <p:cNvPr id="8" name="TextBox 7"/>
          <p:cNvSpPr txBox="1"/>
          <p:nvPr/>
        </p:nvSpPr>
        <p:spPr>
          <a:xfrm>
            <a:off x="6858000" y="742950"/>
            <a:ext cx="838200" cy="338554"/>
          </a:xfrm>
          <a:prstGeom prst="rect">
            <a:avLst/>
          </a:prstGeom>
          <a:noFill/>
        </p:spPr>
        <p:txBody>
          <a:bodyPr wrap="square" rtlCol="0">
            <a:spAutoFit/>
          </a:bodyPr>
          <a:lstStyle/>
          <a:p>
            <a:r>
              <a:rPr lang="en-US" sz="1600" dirty="0" smtClean="0"/>
              <a:t>Hits</a:t>
            </a:r>
            <a:endParaRPr lang="en-US" sz="1600" dirty="0"/>
          </a:p>
        </p:txBody>
      </p:sp>
      <p:sp>
        <p:nvSpPr>
          <p:cNvPr id="9" name="TextBox 8"/>
          <p:cNvSpPr txBox="1"/>
          <p:nvPr/>
        </p:nvSpPr>
        <p:spPr>
          <a:xfrm>
            <a:off x="6781800" y="4019550"/>
            <a:ext cx="990600" cy="338554"/>
          </a:xfrm>
          <a:prstGeom prst="rect">
            <a:avLst/>
          </a:prstGeom>
          <a:noFill/>
        </p:spPr>
        <p:txBody>
          <a:bodyPr wrap="square" rtlCol="0">
            <a:spAutoFit/>
          </a:bodyPr>
          <a:lstStyle/>
          <a:p>
            <a:r>
              <a:rPr lang="en-US" sz="1600" dirty="0" smtClean="0"/>
              <a:t>Misses</a:t>
            </a:r>
            <a:endParaRPr lang="en-US" sz="1600" dirty="0"/>
          </a:p>
        </p:txBody>
      </p:sp>
      <p:sp>
        <p:nvSpPr>
          <p:cNvPr id="10" name="TextBox 9"/>
          <p:cNvSpPr txBox="1"/>
          <p:nvPr/>
        </p:nvSpPr>
        <p:spPr>
          <a:xfrm>
            <a:off x="0" y="742950"/>
            <a:ext cx="1066800" cy="584775"/>
          </a:xfrm>
          <a:prstGeom prst="rect">
            <a:avLst/>
          </a:prstGeom>
          <a:noFill/>
        </p:spPr>
        <p:txBody>
          <a:bodyPr wrap="square" rtlCol="0">
            <a:spAutoFit/>
          </a:bodyPr>
          <a:lstStyle/>
          <a:p>
            <a:r>
              <a:rPr lang="en-US" sz="1600" dirty="0" smtClean="0"/>
              <a:t>False Alarms</a:t>
            </a:r>
            <a:endParaRPr lang="en-US" sz="1600" dirty="0"/>
          </a:p>
        </p:txBody>
      </p:sp>
      <p:sp>
        <p:nvSpPr>
          <p:cNvPr id="11" name="TextBox 10"/>
          <p:cNvSpPr txBox="1"/>
          <p:nvPr/>
        </p:nvSpPr>
        <p:spPr>
          <a:xfrm>
            <a:off x="0" y="4019550"/>
            <a:ext cx="1219200" cy="584775"/>
          </a:xfrm>
          <a:prstGeom prst="rect">
            <a:avLst/>
          </a:prstGeom>
          <a:noFill/>
        </p:spPr>
        <p:txBody>
          <a:bodyPr wrap="square" rtlCol="0">
            <a:spAutoFit/>
          </a:bodyPr>
          <a:lstStyle/>
          <a:p>
            <a:r>
              <a:rPr lang="en-US" sz="1600" dirty="0" smtClean="0"/>
              <a:t>Correct Negatives</a:t>
            </a:r>
            <a:endParaRPr 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28600" y="219075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p>
                  </a:txBody>
                  <a:tcPr/>
                </a:tc>
                <a:tc>
                  <a:txBody>
                    <a:bodyPr/>
                    <a:lstStyle/>
                    <a:p>
                      <a:r>
                        <a:rPr lang="en-US" dirty="0" smtClean="0"/>
                        <a:t>Observed (Y)</a:t>
                      </a:r>
                      <a:endParaRPr lang="en-US" dirty="0"/>
                    </a:p>
                  </a:txBody>
                  <a:tcPr/>
                </a:tc>
                <a:tc>
                  <a:txBody>
                    <a:bodyPr/>
                    <a:lstStyle/>
                    <a:p>
                      <a:r>
                        <a:rPr lang="en-US" dirty="0" smtClean="0"/>
                        <a:t>Observed (N)</a:t>
                      </a:r>
                      <a:endParaRPr lang="en-US" dirty="0"/>
                    </a:p>
                  </a:txBody>
                  <a:tcPr/>
                </a:tc>
                <a:tc>
                  <a:txBody>
                    <a:bodyPr/>
                    <a:lstStyle/>
                    <a:p>
                      <a:r>
                        <a:rPr lang="en-US" dirty="0" smtClean="0"/>
                        <a:t>Sum</a:t>
                      </a:r>
                      <a:endParaRPr lang="en-US" dirty="0"/>
                    </a:p>
                  </a:txBody>
                  <a:tcPr/>
                </a:tc>
              </a:tr>
              <a:tr h="370840">
                <a:tc>
                  <a:txBody>
                    <a:bodyPr/>
                    <a:lstStyle/>
                    <a:p>
                      <a:r>
                        <a:rPr lang="en-US" b="1" dirty="0" smtClean="0"/>
                        <a:t>Forecast (Y)</a:t>
                      </a:r>
                      <a:endParaRPr lang="en-US" b="1"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a:t>
                      </a:r>
                      <a:r>
                        <a:rPr lang="en-US" dirty="0" err="1" smtClean="0"/>
                        <a:t>a+b</a:t>
                      </a:r>
                      <a:r>
                        <a:rPr lang="en-US" dirty="0" smtClean="0"/>
                        <a:t>)</a:t>
                      </a:r>
                      <a:endParaRPr lang="en-US" dirty="0"/>
                    </a:p>
                  </a:txBody>
                  <a:tcPr/>
                </a:tc>
              </a:tr>
              <a:tr h="370840">
                <a:tc>
                  <a:txBody>
                    <a:bodyPr/>
                    <a:lstStyle/>
                    <a:p>
                      <a:r>
                        <a:rPr lang="en-US" b="1" dirty="0" smtClean="0"/>
                        <a:t>Forecast (N)</a:t>
                      </a:r>
                      <a:endParaRPr lang="en-US" b="1"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a:t>
                      </a:r>
                      <a:r>
                        <a:rPr lang="en-US" dirty="0" err="1" smtClean="0"/>
                        <a:t>c+d</a:t>
                      </a:r>
                      <a:r>
                        <a:rPr lang="en-US" dirty="0" smtClean="0"/>
                        <a:t>)</a:t>
                      </a:r>
                      <a:endParaRPr lang="en-US" dirty="0"/>
                    </a:p>
                  </a:txBody>
                  <a:tcPr/>
                </a:tc>
              </a:tr>
              <a:tr h="370840">
                <a:tc>
                  <a:txBody>
                    <a:bodyPr/>
                    <a:lstStyle/>
                    <a:p>
                      <a:r>
                        <a:rPr lang="en-US" b="1" dirty="0" smtClean="0"/>
                        <a:t>Sum</a:t>
                      </a:r>
                      <a:endParaRPr lang="en-US" b="1" dirty="0"/>
                    </a:p>
                  </a:txBody>
                  <a:tcPr/>
                </a:tc>
                <a:tc>
                  <a:txBody>
                    <a:bodyPr/>
                    <a:lstStyle/>
                    <a:p>
                      <a:r>
                        <a:rPr lang="en-US" dirty="0" smtClean="0"/>
                        <a:t>(</a:t>
                      </a:r>
                      <a:r>
                        <a:rPr lang="en-US" dirty="0" err="1" smtClean="0"/>
                        <a:t>a+c</a:t>
                      </a:r>
                      <a:r>
                        <a:rPr lang="en-US" dirty="0" smtClean="0"/>
                        <a:t>)</a:t>
                      </a:r>
                      <a:endParaRPr lang="en-US" dirty="0"/>
                    </a:p>
                  </a:txBody>
                  <a:tcPr/>
                </a:tc>
                <a:tc>
                  <a:txBody>
                    <a:bodyPr/>
                    <a:lstStyle/>
                    <a:p>
                      <a:r>
                        <a:rPr lang="en-US" dirty="0" smtClean="0"/>
                        <a:t>(</a:t>
                      </a:r>
                      <a:r>
                        <a:rPr lang="en-US" dirty="0" err="1" smtClean="0"/>
                        <a:t>b+d</a:t>
                      </a:r>
                      <a:r>
                        <a:rPr lang="en-US" dirty="0" smtClean="0"/>
                        <a:t>)</a:t>
                      </a:r>
                      <a:endParaRPr lang="en-US" dirty="0"/>
                    </a:p>
                  </a:txBody>
                  <a:tcPr/>
                </a:tc>
                <a:tc>
                  <a:txBody>
                    <a:bodyPr/>
                    <a:lstStyle/>
                    <a:p>
                      <a:r>
                        <a:rPr lang="en-US" dirty="0" smtClean="0"/>
                        <a:t>n</a:t>
                      </a:r>
                      <a:endParaRPr lang="en-US" dirty="0"/>
                    </a:p>
                  </a:txBody>
                  <a:tcPr/>
                </a:tc>
              </a:tr>
            </a:tbl>
          </a:graphicData>
        </a:graphic>
      </p:graphicFrame>
      <p:sp>
        <p:nvSpPr>
          <p:cNvPr id="5" name="TextBox 4"/>
          <p:cNvSpPr txBox="1"/>
          <p:nvPr/>
        </p:nvSpPr>
        <p:spPr>
          <a:xfrm>
            <a:off x="381000" y="209550"/>
            <a:ext cx="7239000" cy="369332"/>
          </a:xfrm>
          <a:prstGeom prst="rect">
            <a:avLst/>
          </a:prstGeom>
          <a:noFill/>
        </p:spPr>
        <p:txBody>
          <a:bodyPr wrap="square" rtlCol="0">
            <a:spAutoFit/>
          </a:bodyPr>
          <a:lstStyle/>
          <a:p>
            <a:r>
              <a:rPr lang="en-US" dirty="0" smtClean="0"/>
              <a:t>2 x 2 Contingency table for rare/extreme events</a:t>
            </a:r>
            <a:endParaRPr lang="en-US" dirty="0"/>
          </a:p>
        </p:txBody>
      </p:sp>
      <p:sp>
        <p:nvSpPr>
          <p:cNvPr id="6" name="TextBox 5"/>
          <p:cNvSpPr txBox="1"/>
          <p:nvPr/>
        </p:nvSpPr>
        <p:spPr>
          <a:xfrm>
            <a:off x="228600" y="819150"/>
            <a:ext cx="8915400" cy="1200329"/>
          </a:xfrm>
          <a:prstGeom prst="rect">
            <a:avLst/>
          </a:prstGeom>
          <a:noFill/>
        </p:spPr>
        <p:txBody>
          <a:bodyPr wrap="square" rtlCol="0">
            <a:spAutoFit/>
          </a:bodyPr>
          <a:lstStyle/>
          <a:p>
            <a:pPr>
              <a:buFont typeface="Arial" pitchFamily="34" charset="0"/>
              <a:buChar char="•"/>
            </a:pPr>
            <a:r>
              <a:rPr lang="en-US" sz="1600" dirty="0" smtClean="0"/>
              <a:t> </a:t>
            </a:r>
            <a:r>
              <a:rPr lang="en-US" sz="1400" dirty="0" smtClean="0"/>
              <a:t>Relative frequencies  can be written in terms of base rate (p)</a:t>
            </a:r>
          </a:p>
          <a:p>
            <a:pPr>
              <a:buFont typeface="Arial" pitchFamily="34" charset="0"/>
              <a:buChar char="•"/>
            </a:pPr>
            <a:r>
              <a:rPr lang="en-US" sz="1400" dirty="0" smtClean="0"/>
              <a:t> H = a/(</a:t>
            </a:r>
            <a:r>
              <a:rPr lang="en-US" sz="1400" dirty="0" err="1" smtClean="0"/>
              <a:t>a+c</a:t>
            </a:r>
            <a:r>
              <a:rPr lang="en-US" sz="1400" dirty="0" smtClean="0"/>
              <a:t>)	Hit rate</a:t>
            </a:r>
          </a:p>
          <a:p>
            <a:pPr>
              <a:buFont typeface="Arial" pitchFamily="34" charset="0"/>
              <a:buChar char="•"/>
            </a:pPr>
            <a:r>
              <a:rPr lang="en-US" sz="1400" dirty="0" smtClean="0"/>
              <a:t> B = (</a:t>
            </a:r>
            <a:r>
              <a:rPr lang="en-US" sz="1400" dirty="0" err="1" smtClean="0"/>
              <a:t>a+b</a:t>
            </a:r>
            <a:r>
              <a:rPr lang="en-US" sz="1400" dirty="0" smtClean="0"/>
              <a:t>)/(</a:t>
            </a:r>
            <a:r>
              <a:rPr lang="en-US" sz="1400" dirty="0" err="1" smtClean="0"/>
              <a:t>a+c</a:t>
            </a:r>
            <a:r>
              <a:rPr lang="en-US" sz="1400" dirty="0" smtClean="0"/>
              <a:t>)	Frequency Bias</a:t>
            </a:r>
          </a:p>
          <a:p>
            <a:pPr>
              <a:buFont typeface="Arial" pitchFamily="34" charset="0"/>
              <a:buChar char="•"/>
            </a:pPr>
            <a:r>
              <a:rPr lang="en-US" sz="1400" dirty="0" smtClean="0"/>
              <a:t> F = b/(</a:t>
            </a:r>
            <a:r>
              <a:rPr lang="en-US" sz="1400" dirty="0" err="1" smtClean="0"/>
              <a:t>b+d</a:t>
            </a:r>
            <a:r>
              <a:rPr lang="en-US" sz="1400" dirty="0" smtClean="0"/>
              <a:t>)	False Alarm Rate</a:t>
            </a:r>
          </a:p>
          <a:p>
            <a:pPr>
              <a:buFont typeface="Arial" pitchFamily="34" charset="0"/>
              <a:buChar char="•"/>
            </a:pPr>
            <a:r>
              <a:rPr lang="en-US" sz="1400" dirty="0" smtClean="0"/>
              <a:t> p = (</a:t>
            </a:r>
            <a:r>
              <a:rPr lang="en-US" sz="1400" dirty="0" err="1" smtClean="0"/>
              <a:t>a+c</a:t>
            </a:r>
            <a:r>
              <a:rPr lang="en-US" sz="1400" dirty="0" smtClean="0"/>
              <a:t>)/n	Base Rate ; n is the sample size</a:t>
            </a:r>
            <a:endParaRPr lang="en-US" sz="1400" dirty="0"/>
          </a:p>
        </p:txBody>
      </p:sp>
      <p:sp>
        <p:nvSpPr>
          <p:cNvPr id="7" name="TextBox 6"/>
          <p:cNvSpPr txBox="1"/>
          <p:nvPr/>
        </p:nvSpPr>
        <p:spPr>
          <a:xfrm>
            <a:off x="533400" y="3943350"/>
            <a:ext cx="8610600" cy="923330"/>
          </a:xfrm>
          <a:prstGeom prst="rect">
            <a:avLst/>
          </a:prstGeom>
          <a:noFill/>
        </p:spPr>
        <p:txBody>
          <a:bodyPr wrap="square" rtlCol="0">
            <a:spAutoFit/>
          </a:bodyPr>
          <a:lstStyle/>
          <a:p>
            <a:r>
              <a:rPr lang="en-US" dirty="0" smtClean="0">
                <a:solidFill>
                  <a:srgbClr val="FFFF00"/>
                </a:solidFill>
              </a:rPr>
              <a:t>Verification Scores </a:t>
            </a:r>
            <a:r>
              <a:rPr lang="en-US" dirty="0" smtClean="0"/>
              <a:t>degenerate to trivial values as the events become rare since the counts of a, b and c decay to zero at unequal rates (Ferro 2007).</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D_POFD.png"/>
          <p:cNvPicPr>
            <a:picLocks noChangeAspect="1"/>
          </p:cNvPicPr>
          <p:nvPr/>
        </p:nvPicPr>
        <p:blipFill>
          <a:blip r:embed="rId3"/>
          <a:srcRect l="5724" t="8519" r="9562" b="8518"/>
          <a:stretch>
            <a:fillRect/>
          </a:stretch>
        </p:blipFill>
        <p:spPr>
          <a:xfrm>
            <a:off x="152400" y="133350"/>
            <a:ext cx="4757143" cy="3600000"/>
          </a:xfrm>
          <a:prstGeom prst="rect">
            <a:avLst/>
          </a:prstGeom>
        </p:spPr>
      </p:pic>
      <p:sp>
        <p:nvSpPr>
          <p:cNvPr id="5" name="TextBox 4"/>
          <p:cNvSpPr txBox="1"/>
          <p:nvPr/>
        </p:nvSpPr>
        <p:spPr>
          <a:xfrm>
            <a:off x="5029200" y="666750"/>
            <a:ext cx="4114800" cy="3477875"/>
          </a:xfrm>
          <a:prstGeom prst="rect">
            <a:avLst/>
          </a:prstGeom>
          <a:noFill/>
        </p:spPr>
        <p:txBody>
          <a:bodyPr wrap="square" rtlCol="0">
            <a:spAutoFit/>
          </a:bodyPr>
          <a:lstStyle/>
          <a:p>
            <a:pPr>
              <a:buFont typeface="Arial" pitchFamily="34" charset="0"/>
              <a:buChar char="•"/>
            </a:pPr>
            <a:r>
              <a:rPr lang="en-US" sz="1400" dirty="0" smtClean="0"/>
              <a:t> Hit Rate 		</a:t>
            </a:r>
            <a:r>
              <a:rPr lang="en-US" sz="1400" dirty="0" smtClean="0">
                <a:solidFill>
                  <a:srgbClr val="FFFF00"/>
                </a:solidFill>
              </a:rPr>
              <a:t>0 to 1; 1 is perfect</a:t>
            </a:r>
          </a:p>
          <a:p>
            <a:r>
              <a:rPr lang="en-US" sz="1400" dirty="0" smtClean="0"/>
              <a:t>H = a/(</a:t>
            </a:r>
            <a:r>
              <a:rPr lang="en-US" sz="1400" dirty="0" err="1" smtClean="0"/>
              <a:t>a+c</a:t>
            </a:r>
            <a:r>
              <a:rPr lang="en-US" sz="1400" dirty="0" smtClean="0"/>
              <a:t>)	</a:t>
            </a:r>
          </a:p>
          <a:p>
            <a:r>
              <a:rPr lang="en-US" sz="1400" dirty="0" smtClean="0"/>
              <a:t> </a:t>
            </a:r>
          </a:p>
          <a:p>
            <a:pPr>
              <a:buFont typeface="Arial" pitchFamily="34" charset="0"/>
              <a:buChar char="•"/>
            </a:pPr>
            <a:r>
              <a:rPr lang="en-US" sz="1200" i="1" dirty="0" smtClean="0"/>
              <a:t>What fraction of the observed "yes" events were correctly forecast? </a:t>
            </a:r>
            <a:r>
              <a:rPr lang="en-US" sz="1200" dirty="0" smtClean="0">
                <a:solidFill>
                  <a:srgbClr val="FFFF00"/>
                </a:solidFill>
              </a:rPr>
              <a:t>Ignores false alarms, sensitive to climatology (base rate dependent); good for rate events but can be artificially improved by issuing more “yes” forecasts (sensitive to hedging).</a:t>
            </a:r>
          </a:p>
          <a:p>
            <a:pPr>
              <a:buFont typeface="Arial" pitchFamily="34" charset="0"/>
              <a:buChar char="•"/>
            </a:pPr>
            <a:endParaRPr lang="en-US" sz="1400" dirty="0" smtClean="0"/>
          </a:p>
          <a:p>
            <a:pPr>
              <a:buFont typeface="Arial" pitchFamily="34" charset="0"/>
              <a:buChar char="•"/>
            </a:pPr>
            <a:r>
              <a:rPr lang="en-US" sz="1400" dirty="0" smtClean="0"/>
              <a:t> False Alarm rate	</a:t>
            </a:r>
            <a:r>
              <a:rPr lang="en-US" sz="1400" dirty="0" smtClean="0">
                <a:solidFill>
                  <a:srgbClr val="FFFF00"/>
                </a:solidFill>
              </a:rPr>
              <a:t>0 to 1 ; 0 is perfect</a:t>
            </a:r>
            <a:r>
              <a:rPr lang="en-US" sz="1400" dirty="0" smtClean="0"/>
              <a:t> </a:t>
            </a:r>
          </a:p>
          <a:p>
            <a:r>
              <a:rPr lang="en-US" sz="1400" dirty="0" smtClean="0"/>
              <a:t>F = b/(</a:t>
            </a:r>
            <a:r>
              <a:rPr lang="en-US" sz="1400" dirty="0" err="1" smtClean="0"/>
              <a:t>b+d</a:t>
            </a:r>
            <a:r>
              <a:rPr lang="en-US" sz="1400" dirty="0" smtClean="0"/>
              <a:t>)	</a:t>
            </a:r>
          </a:p>
          <a:p>
            <a:endParaRPr lang="en-US" sz="1400" dirty="0" smtClean="0"/>
          </a:p>
          <a:p>
            <a:pPr>
              <a:buFont typeface="Arial" pitchFamily="34" charset="0"/>
              <a:buChar char="•"/>
            </a:pPr>
            <a:r>
              <a:rPr lang="en-US" sz="1200" i="1" dirty="0" smtClean="0"/>
              <a:t>What fraction of the observed "no" events were incorrectly forecast as "yes"?</a:t>
            </a:r>
            <a:r>
              <a:rPr lang="en-US" sz="1200" dirty="0" smtClean="0">
                <a:solidFill>
                  <a:srgbClr val="FFFF00"/>
                </a:solidFill>
              </a:rPr>
              <a:t> Ignores mosses, sensitive to false alarms, can be artificially improved  by issuing fewer “yes” forecasts</a:t>
            </a:r>
          </a:p>
          <a:p>
            <a:pPr>
              <a:buFont typeface="Arial" pitchFamily="34" charset="0"/>
              <a:buChar char="•"/>
            </a:pPr>
            <a:endParaRPr lang="en-US" sz="1400" dirty="0"/>
          </a:p>
        </p:txBody>
      </p:sp>
      <p:sp>
        <p:nvSpPr>
          <p:cNvPr id="6" name="TextBox 5"/>
          <p:cNvSpPr txBox="1"/>
          <p:nvPr/>
        </p:nvSpPr>
        <p:spPr>
          <a:xfrm>
            <a:off x="228600" y="4026753"/>
            <a:ext cx="8153400" cy="830997"/>
          </a:xfrm>
          <a:prstGeom prst="rect">
            <a:avLst/>
          </a:prstGeom>
          <a:noFill/>
        </p:spPr>
        <p:txBody>
          <a:bodyPr wrap="square" rtlCol="0">
            <a:spAutoFit/>
          </a:bodyPr>
          <a:lstStyle/>
          <a:p>
            <a:r>
              <a:rPr lang="en-US" sz="1600" dirty="0" smtClean="0"/>
              <a:t>Hit rate (H) for the forecasts decays slowly with increasing rainfall thresholds</a:t>
            </a:r>
          </a:p>
          <a:p>
            <a:r>
              <a:rPr lang="en-US" sz="1600" dirty="0" smtClean="0"/>
              <a:t>False Alarm rate (F) decays at a faster rate</a:t>
            </a:r>
          </a:p>
          <a:p>
            <a:r>
              <a:rPr lang="en-US" sz="1600" dirty="0" smtClean="0"/>
              <a:t>Both F and H approach 0 with decreasing base rate.</a:t>
            </a:r>
            <a:endParaRPr 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4CD98-E393-4039-9601-55DDDE13AAD2}"/>
              </a:ext>
            </a:extLst>
          </p:cNvPr>
          <p:cNvSpPr>
            <a:spLocks noGrp="1"/>
          </p:cNvSpPr>
          <p:nvPr>
            <p:ph type="title"/>
          </p:nvPr>
        </p:nvSpPr>
        <p:spPr/>
        <p:txBody>
          <a:bodyPr/>
          <a:lstStyle/>
          <a:p>
            <a:r>
              <a:rPr lang="en-IN" dirty="0" smtClean="0"/>
              <a:t>Outline</a:t>
            </a:r>
            <a:endParaRPr lang="en-IN" dirty="0"/>
          </a:p>
        </p:txBody>
      </p:sp>
      <p:sp>
        <p:nvSpPr>
          <p:cNvPr id="3" name="Content Placeholder 2">
            <a:extLst>
              <a:ext uri="{FF2B5EF4-FFF2-40B4-BE49-F238E27FC236}">
                <a16:creationId xmlns:a16="http://schemas.microsoft.com/office/drawing/2014/main" xmlns="" id="{3AD11C5C-769B-49ED-83FB-46B23F1CDCBD}"/>
              </a:ext>
            </a:extLst>
          </p:cNvPr>
          <p:cNvSpPr>
            <a:spLocks noGrp="1"/>
          </p:cNvSpPr>
          <p:nvPr>
            <p:ph idx="1"/>
          </p:nvPr>
        </p:nvSpPr>
        <p:spPr>
          <a:xfrm>
            <a:off x="827484" y="971550"/>
            <a:ext cx="8011716" cy="3146611"/>
          </a:xfrm>
        </p:spPr>
        <p:txBody>
          <a:bodyPr>
            <a:normAutofit fontScale="92500"/>
          </a:bodyPr>
          <a:lstStyle/>
          <a:p>
            <a:r>
              <a:rPr lang="en-IN" dirty="0" smtClean="0"/>
              <a:t>Verification of Rare/Extreme  Events</a:t>
            </a:r>
          </a:p>
          <a:p>
            <a:pPr lvl="1"/>
            <a:r>
              <a:rPr lang="en-IN" sz="1200" dirty="0" smtClean="0">
                <a:solidFill>
                  <a:srgbClr val="FFFF00"/>
                </a:solidFill>
              </a:rPr>
              <a:t>Extreme weather events definition.</a:t>
            </a:r>
          </a:p>
          <a:p>
            <a:pPr lvl="1"/>
            <a:r>
              <a:rPr lang="en-IN" sz="1200" dirty="0" smtClean="0">
                <a:solidFill>
                  <a:srgbClr val="FFFF00"/>
                </a:solidFill>
              </a:rPr>
              <a:t>Verification of daily rainfall over Mumbai. NCUM Day-1 forecasts (2013-2020)</a:t>
            </a:r>
          </a:p>
          <a:p>
            <a:pPr lvl="1"/>
            <a:r>
              <a:rPr lang="en-IN" sz="1200" dirty="0" smtClean="0">
                <a:solidFill>
                  <a:srgbClr val="FFFF00"/>
                </a:solidFill>
              </a:rPr>
              <a:t>Verification metrics commonly used &amp; Issues for verification of rare/extreme events</a:t>
            </a:r>
          </a:p>
          <a:p>
            <a:pPr lvl="1"/>
            <a:r>
              <a:rPr lang="en-IN" sz="1200" dirty="0" smtClean="0">
                <a:solidFill>
                  <a:srgbClr val="FFFF00"/>
                </a:solidFill>
              </a:rPr>
              <a:t>Odds Ratio (OR), Extreme Dependence Index (EDI) &amp; Symmetric </a:t>
            </a:r>
            <a:r>
              <a:rPr lang="en-IN" sz="1200" dirty="0" err="1" smtClean="0">
                <a:solidFill>
                  <a:srgbClr val="FFFF00"/>
                </a:solidFill>
              </a:rPr>
              <a:t>Extremal</a:t>
            </a:r>
            <a:r>
              <a:rPr lang="en-IN" sz="1200" dirty="0" smtClean="0">
                <a:solidFill>
                  <a:srgbClr val="FFFF00"/>
                </a:solidFill>
              </a:rPr>
              <a:t> Dependence Index (SEDI)</a:t>
            </a:r>
          </a:p>
          <a:p>
            <a:pPr lvl="1"/>
            <a:r>
              <a:rPr lang="en-IN" sz="1200" dirty="0" smtClean="0">
                <a:solidFill>
                  <a:srgbClr val="FFC000"/>
                </a:solidFill>
              </a:rPr>
              <a:t>Summary</a:t>
            </a:r>
          </a:p>
          <a:p>
            <a:r>
              <a:rPr lang="en-IN" dirty="0" smtClean="0"/>
              <a:t>Severe Weather Verification</a:t>
            </a:r>
          </a:p>
          <a:p>
            <a:pPr lvl="1"/>
            <a:r>
              <a:rPr lang="en-IN" sz="1200" dirty="0" smtClean="0">
                <a:solidFill>
                  <a:srgbClr val="FFFF00"/>
                </a:solidFill>
              </a:rPr>
              <a:t>Tropical Cyclone Track</a:t>
            </a:r>
          </a:p>
          <a:p>
            <a:pPr lvl="1"/>
            <a:r>
              <a:rPr lang="en-IN" sz="1200" dirty="0" smtClean="0">
                <a:solidFill>
                  <a:srgbClr val="FFFF00"/>
                </a:solidFill>
              </a:rPr>
              <a:t>DPE, ATE and CTE</a:t>
            </a:r>
          </a:p>
          <a:p>
            <a:pPr lvl="1"/>
            <a:r>
              <a:rPr lang="en-IN" sz="1200" dirty="0" smtClean="0">
                <a:solidFill>
                  <a:srgbClr val="FFFF00"/>
                </a:solidFill>
              </a:rPr>
              <a:t>Tropical Cyclone Intensity </a:t>
            </a:r>
          </a:p>
          <a:p>
            <a:pPr lvl="1"/>
            <a:r>
              <a:rPr lang="en-IN" sz="1200" dirty="0" smtClean="0">
                <a:solidFill>
                  <a:srgbClr val="FFC000"/>
                </a:solidFill>
              </a:rPr>
              <a:t>Summary</a:t>
            </a:r>
          </a:p>
          <a:p>
            <a:endParaRPr lang="en-IN" dirty="0"/>
          </a:p>
        </p:txBody>
      </p:sp>
    </p:spTree>
    <p:extLst>
      <p:ext uri="{BB962C8B-B14F-4D97-AF65-F5344CB8AC3E}">
        <p14:creationId xmlns:p14="http://schemas.microsoft.com/office/powerpoint/2010/main" xmlns="" val="2409879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29200" y="133350"/>
            <a:ext cx="4114800" cy="4985980"/>
          </a:xfrm>
          <a:prstGeom prst="rect">
            <a:avLst/>
          </a:prstGeom>
          <a:noFill/>
        </p:spPr>
        <p:txBody>
          <a:bodyPr wrap="square" rtlCol="0">
            <a:spAutoFit/>
          </a:bodyPr>
          <a:lstStyle/>
          <a:p>
            <a:pPr>
              <a:buFont typeface="Arial" pitchFamily="34" charset="0"/>
              <a:buChar char="•"/>
            </a:pPr>
            <a:r>
              <a:rPr lang="en-US" sz="1400" dirty="0" smtClean="0"/>
              <a:t> Critical Success Index    </a:t>
            </a:r>
          </a:p>
          <a:p>
            <a:pPr>
              <a:buFont typeface="Arial" pitchFamily="34" charset="0"/>
              <a:buChar char="•"/>
            </a:pPr>
            <a:r>
              <a:rPr lang="en-US" sz="1400" dirty="0" smtClean="0">
                <a:solidFill>
                  <a:srgbClr val="FFFF00"/>
                </a:solidFill>
              </a:rPr>
              <a:t>0 to 1; 1 is perfect</a:t>
            </a:r>
          </a:p>
          <a:p>
            <a:endParaRPr lang="en-US" sz="1400" dirty="0" smtClean="0"/>
          </a:p>
          <a:p>
            <a:r>
              <a:rPr lang="en-US" sz="1400" dirty="0" smtClean="0"/>
              <a:t>CSI = a/(</a:t>
            </a:r>
            <a:r>
              <a:rPr lang="en-US" sz="1400" dirty="0" err="1" smtClean="0"/>
              <a:t>a+c+b</a:t>
            </a:r>
            <a:r>
              <a:rPr lang="en-US" sz="1400" dirty="0" smtClean="0"/>
              <a:t>)	</a:t>
            </a:r>
          </a:p>
          <a:p>
            <a:endParaRPr lang="en-US" sz="1400" dirty="0" smtClean="0"/>
          </a:p>
          <a:p>
            <a:pPr>
              <a:buFont typeface="Arial" pitchFamily="34" charset="0"/>
              <a:buChar char="•"/>
            </a:pPr>
            <a:r>
              <a:rPr lang="en-US" sz="1200" i="1" dirty="0" smtClean="0"/>
              <a:t>How well did the forecast "yes" events correspond to the observed "yes" events? </a:t>
            </a:r>
            <a:r>
              <a:rPr lang="en-US" sz="1200" dirty="0" smtClean="0">
                <a:solidFill>
                  <a:srgbClr val="FFFF00"/>
                </a:solidFill>
              </a:rPr>
              <a:t>Sensitive to hits, penalizes both misses and false alarms. Base rate dependent(poorer scores for rarer events) since some hits can occur purely due to random chance.</a:t>
            </a:r>
          </a:p>
          <a:p>
            <a:pPr>
              <a:buFont typeface="Arial" pitchFamily="34" charset="0"/>
              <a:buChar char="•"/>
            </a:pPr>
            <a:endParaRPr lang="en-US" sz="1400" dirty="0" smtClean="0"/>
          </a:p>
          <a:p>
            <a:pPr>
              <a:buFont typeface="Arial" pitchFamily="34" charset="0"/>
              <a:buChar char="•"/>
            </a:pPr>
            <a:r>
              <a:rPr lang="en-US" sz="1400" dirty="0" err="1" smtClean="0"/>
              <a:t>Heidke</a:t>
            </a:r>
            <a:r>
              <a:rPr lang="en-US" sz="1400" dirty="0" smtClean="0"/>
              <a:t> Skill Score             </a:t>
            </a:r>
            <a:r>
              <a:rPr lang="en-US" sz="1400" dirty="0" smtClean="0">
                <a:solidFill>
                  <a:srgbClr val="FFFF00"/>
                </a:solidFill>
              </a:rPr>
              <a:t>-1 to 1; 1 is perfect</a:t>
            </a:r>
          </a:p>
          <a:p>
            <a:endParaRPr lang="en-US" sz="1400" dirty="0" smtClean="0"/>
          </a:p>
          <a:p>
            <a:r>
              <a:rPr lang="en-US" sz="1400" dirty="0" smtClean="0"/>
              <a:t>HSS = [(</a:t>
            </a:r>
            <a:r>
              <a:rPr lang="en-US" sz="1400" dirty="0" err="1" smtClean="0"/>
              <a:t>a+d</a:t>
            </a:r>
            <a:r>
              <a:rPr lang="en-US" sz="1400" dirty="0" smtClean="0"/>
              <a:t>)-</a:t>
            </a:r>
            <a:r>
              <a:rPr lang="en-US" sz="1400" dirty="0" err="1" smtClean="0"/>
              <a:t>expcr</a:t>
            </a:r>
            <a:r>
              <a:rPr lang="en-US" sz="1400" dirty="0" smtClean="0"/>
              <a:t>]/n-(</a:t>
            </a:r>
            <a:r>
              <a:rPr lang="en-US" sz="1400" dirty="0" err="1" smtClean="0"/>
              <a:t>expcr</a:t>
            </a:r>
            <a:r>
              <a:rPr lang="en-US" sz="1400" dirty="0" smtClean="0"/>
              <a:t>)</a:t>
            </a:r>
          </a:p>
          <a:p>
            <a:endParaRPr lang="en-US" sz="1400" dirty="0" smtClean="0"/>
          </a:p>
          <a:p>
            <a:r>
              <a:rPr lang="en-US" sz="1400" dirty="0" err="1" smtClean="0"/>
              <a:t>expcr</a:t>
            </a:r>
            <a:r>
              <a:rPr lang="en-US" sz="1400" dirty="0" smtClean="0"/>
              <a:t>=(1/n)[(</a:t>
            </a:r>
            <a:r>
              <a:rPr lang="en-US" sz="1400" dirty="0" err="1" smtClean="0"/>
              <a:t>a+c</a:t>
            </a:r>
            <a:r>
              <a:rPr lang="en-US" sz="1400" dirty="0" smtClean="0"/>
              <a:t>)(</a:t>
            </a:r>
            <a:r>
              <a:rPr lang="en-US" sz="1400" dirty="0" err="1" smtClean="0"/>
              <a:t>a+b</a:t>
            </a:r>
            <a:r>
              <a:rPr lang="en-US" sz="1400" dirty="0" smtClean="0"/>
              <a:t>)+(</a:t>
            </a:r>
            <a:r>
              <a:rPr lang="en-US" sz="1400" dirty="0" err="1" smtClean="0"/>
              <a:t>d+c</a:t>
            </a:r>
            <a:r>
              <a:rPr lang="en-US" sz="1400" dirty="0" smtClean="0"/>
              <a:t>)(</a:t>
            </a:r>
            <a:r>
              <a:rPr lang="en-US" sz="1400" dirty="0" err="1" smtClean="0"/>
              <a:t>d+b</a:t>
            </a:r>
            <a:r>
              <a:rPr lang="en-US" sz="1400" dirty="0" smtClean="0"/>
              <a:t>)</a:t>
            </a:r>
          </a:p>
          <a:p>
            <a:endParaRPr lang="en-US" sz="1400" dirty="0" smtClean="0"/>
          </a:p>
          <a:p>
            <a:pPr>
              <a:buFont typeface="Arial" pitchFamily="34" charset="0"/>
              <a:buChar char="•"/>
            </a:pPr>
            <a:r>
              <a:rPr lang="en-US" sz="1400" dirty="0" smtClean="0"/>
              <a:t> </a:t>
            </a:r>
            <a:r>
              <a:rPr lang="en-US" sz="1200" i="1" dirty="0" smtClean="0"/>
              <a:t>What was the accuracy of the forecast relative to that of random chance? </a:t>
            </a:r>
            <a:r>
              <a:rPr lang="en-US" sz="1200" dirty="0" smtClean="0">
                <a:solidFill>
                  <a:srgbClr val="FFFF00"/>
                </a:solidFill>
              </a:rPr>
              <a:t>Measures the fraction of correct forecasts after eliminating those forecasts which would be correct due purely to random chance.</a:t>
            </a:r>
          </a:p>
          <a:p>
            <a:pPr>
              <a:buFont typeface="Arial" pitchFamily="34" charset="0"/>
              <a:buChar char="•"/>
            </a:pPr>
            <a:endParaRPr lang="en-US" sz="1400" dirty="0" smtClean="0"/>
          </a:p>
          <a:p>
            <a:pPr>
              <a:buFont typeface="Arial" pitchFamily="34" charset="0"/>
              <a:buChar char="•"/>
            </a:pPr>
            <a:endParaRPr lang="en-US" sz="1400" dirty="0"/>
          </a:p>
        </p:txBody>
      </p:sp>
      <p:pic>
        <p:nvPicPr>
          <p:cNvPr id="6" name="Picture 5" descr="HSS-CSI.png"/>
          <p:cNvPicPr>
            <a:picLocks noChangeAspect="1"/>
          </p:cNvPicPr>
          <p:nvPr/>
        </p:nvPicPr>
        <p:blipFill>
          <a:blip r:embed="rId2"/>
          <a:srcRect l="5354" t="8519" r="9933" b="8518"/>
          <a:stretch>
            <a:fillRect/>
          </a:stretch>
        </p:blipFill>
        <p:spPr>
          <a:xfrm>
            <a:off x="152401" y="133350"/>
            <a:ext cx="4757143" cy="3600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TS-PSS.png"/>
          <p:cNvPicPr>
            <a:picLocks noChangeAspect="1"/>
          </p:cNvPicPr>
          <p:nvPr/>
        </p:nvPicPr>
        <p:blipFill>
          <a:blip r:embed="rId2"/>
          <a:srcRect l="5724" t="8519" r="9562" b="8518"/>
          <a:stretch>
            <a:fillRect/>
          </a:stretch>
        </p:blipFill>
        <p:spPr>
          <a:xfrm>
            <a:off x="152400" y="133350"/>
            <a:ext cx="4757143" cy="3600000"/>
          </a:xfrm>
          <a:prstGeom prst="rect">
            <a:avLst/>
          </a:prstGeom>
        </p:spPr>
      </p:pic>
      <p:sp>
        <p:nvSpPr>
          <p:cNvPr id="5" name="TextBox 4"/>
          <p:cNvSpPr txBox="1"/>
          <p:nvPr/>
        </p:nvSpPr>
        <p:spPr>
          <a:xfrm>
            <a:off x="5029200" y="133350"/>
            <a:ext cx="4114800" cy="4832092"/>
          </a:xfrm>
          <a:prstGeom prst="rect">
            <a:avLst/>
          </a:prstGeom>
          <a:noFill/>
        </p:spPr>
        <p:txBody>
          <a:bodyPr wrap="square" rtlCol="0">
            <a:spAutoFit/>
          </a:bodyPr>
          <a:lstStyle/>
          <a:p>
            <a:pPr>
              <a:buFont typeface="Arial" pitchFamily="34" charset="0"/>
              <a:buChar char="•"/>
            </a:pPr>
            <a:r>
              <a:rPr lang="en-US" sz="1400" dirty="0" smtClean="0"/>
              <a:t> Equitable Threat Score (ETS)</a:t>
            </a:r>
          </a:p>
          <a:p>
            <a:pPr>
              <a:buFont typeface="Arial" pitchFamily="34" charset="0"/>
              <a:buChar char="•"/>
            </a:pPr>
            <a:r>
              <a:rPr lang="en-US" sz="1400" dirty="0" smtClean="0">
                <a:solidFill>
                  <a:srgbClr val="FFFF00"/>
                </a:solidFill>
              </a:rPr>
              <a:t>0 to 1; 1 is perfect</a:t>
            </a:r>
          </a:p>
          <a:p>
            <a:endParaRPr lang="en-US" sz="1400" dirty="0" smtClean="0"/>
          </a:p>
          <a:p>
            <a:r>
              <a:rPr lang="en-US" sz="1400" dirty="0" smtClean="0"/>
              <a:t>ETS = (a-</a:t>
            </a:r>
            <a:r>
              <a:rPr lang="en-US" sz="1400" dirty="0" err="1" smtClean="0"/>
              <a:t>arand</a:t>
            </a:r>
            <a:r>
              <a:rPr lang="en-US" sz="1400" dirty="0" smtClean="0"/>
              <a:t>)/(</a:t>
            </a:r>
            <a:r>
              <a:rPr lang="en-US" sz="1400" dirty="0" err="1" smtClean="0"/>
              <a:t>a+c+b-arand</a:t>
            </a:r>
            <a:r>
              <a:rPr lang="en-US" sz="1400" dirty="0" smtClean="0"/>
              <a:t>)	</a:t>
            </a:r>
          </a:p>
          <a:p>
            <a:endParaRPr lang="en-US" sz="1400" dirty="0" smtClean="0"/>
          </a:p>
          <a:p>
            <a:r>
              <a:rPr lang="en-US" sz="1400" dirty="0" err="1" smtClean="0"/>
              <a:t>arand</a:t>
            </a:r>
            <a:r>
              <a:rPr lang="en-US" sz="1400" dirty="0" smtClean="0"/>
              <a:t>=[(</a:t>
            </a:r>
            <a:r>
              <a:rPr lang="en-US" sz="1400" dirty="0" err="1" smtClean="0"/>
              <a:t>a+c</a:t>
            </a:r>
            <a:r>
              <a:rPr lang="en-US" sz="1400" dirty="0" smtClean="0"/>
              <a:t>)(</a:t>
            </a:r>
            <a:r>
              <a:rPr lang="en-US" sz="1400" dirty="0" err="1" smtClean="0"/>
              <a:t>a+b</a:t>
            </a:r>
            <a:r>
              <a:rPr lang="en-US" sz="1400" dirty="0" smtClean="0"/>
              <a:t>)]/n</a:t>
            </a:r>
          </a:p>
          <a:p>
            <a:endParaRPr lang="en-US" sz="1400" dirty="0" smtClean="0"/>
          </a:p>
          <a:p>
            <a:pPr>
              <a:buFont typeface="Arial" pitchFamily="34" charset="0"/>
              <a:buChar char="•"/>
            </a:pPr>
            <a:r>
              <a:rPr lang="en-US" sz="1200" i="1" dirty="0" smtClean="0"/>
              <a:t>How well did the forecast "yes" events correspond to the observed "yes" events (accounting for hits due to chance)? </a:t>
            </a:r>
            <a:r>
              <a:rPr lang="en-US" sz="1200" dirty="0" smtClean="0">
                <a:solidFill>
                  <a:srgbClr val="FFFF00"/>
                </a:solidFill>
              </a:rPr>
              <a:t>Sensitive to hits, penalizes both misses and false alarms. Base rate dependent.</a:t>
            </a:r>
          </a:p>
          <a:p>
            <a:pPr>
              <a:buFont typeface="Arial" pitchFamily="34" charset="0"/>
              <a:buChar char="•"/>
            </a:pPr>
            <a:endParaRPr lang="en-US" sz="1400" dirty="0" smtClean="0"/>
          </a:p>
          <a:p>
            <a:pPr>
              <a:buFont typeface="Arial" pitchFamily="34" charset="0"/>
              <a:buChar char="•"/>
            </a:pPr>
            <a:r>
              <a:rPr lang="en-US" sz="1400" dirty="0" smtClean="0"/>
              <a:t>Peirce’s Skill Score (PSS) </a:t>
            </a:r>
          </a:p>
          <a:p>
            <a:r>
              <a:rPr lang="en-US" sz="1400" dirty="0" smtClean="0"/>
              <a:t> </a:t>
            </a:r>
            <a:r>
              <a:rPr lang="en-US" sz="1400" dirty="0" smtClean="0">
                <a:solidFill>
                  <a:srgbClr val="FFFF00"/>
                </a:solidFill>
              </a:rPr>
              <a:t>-1 to 1; 1 is perfect</a:t>
            </a:r>
          </a:p>
          <a:p>
            <a:endParaRPr lang="en-US" sz="1400" dirty="0" smtClean="0"/>
          </a:p>
          <a:p>
            <a:r>
              <a:rPr lang="en-US" sz="1400" dirty="0" smtClean="0"/>
              <a:t>PSS = H – F</a:t>
            </a:r>
          </a:p>
          <a:p>
            <a:endParaRPr lang="en-US" sz="1400" dirty="0" smtClean="0"/>
          </a:p>
          <a:p>
            <a:pPr>
              <a:buFont typeface="Arial" pitchFamily="34" charset="0"/>
              <a:buChar char="•"/>
            </a:pPr>
            <a:r>
              <a:rPr lang="en-US" sz="1400" dirty="0" smtClean="0"/>
              <a:t> </a:t>
            </a:r>
            <a:r>
              <a:rPr lang="en-US" sz="1200" i="1" dirty="0" smtClean="0"/>
              <a:t>How well did the forecast separate the "yes" events from the "no" events?</a:t>
            </a:r>
            <a:r>
              <a:rPr lang="en-US" sz="1200" dirty="0" smtClean="0">
                <a:solidFill>
                  <a:srgbClr val="FFFF00"/>
                </a:solidFill>
              </a:rPr>
              <a:t> For rare events </a:t>
            </a:r>
            <a:r>
              <a:rPr lang="en-US" sz="1200" i="1" dirty="0" smtClean="0">
                <a:solidFill>
                  <a:srgbClr val="FFFF00"/>
                </a:solidFill>
              </a:rPr>
              <a:t>HK</a:t>
            </a:r>
            <a:r>
              <a:rPr lang="en-US" sz="1200" dirty="0" smtClean="0">
                <a:solidFill>
                  <a:srgbClr val="FFFF00"/>
                </a:solidFill>
              </a:rPr>
              <a:t> is unduly weighted toward the first term (same as </a:t>
            </a:r>
            <a:r>
              <a:rPr lang="en-US" sz="1200" i="1" dirty="0" smtClean="0">
                <a:solidFill>
                  <a:srgbClr val="FFFF00"/>
                </a:solidFill>
              </a:rPr>
              <a:t>POD</a:t>
            </a:r>
            <a:r>
              <a:rPr lang="en-US" sz="1200" dirty="0" smtClean="0">
                <a:solidFill>
                  <a:srgbClr val="FFFF00"/>
                </a:solidFill>
              </a:rPr>
              <a:t>), so this score may be more useful for more frequent events.</a:t>
            </a:r>
          </a:p>
          <a:p>
            <a:pPr>
              <a:buFont typeface="Arial" pitchFamily="34" charset="0"/>
              <a:buChar char="•"/>
            </a:pPr>
            <a:endParaRPr lang="en-US" sz="1400" dirty="0" smtClean="0"/>
          </a:p>
          <a:p>
            <a:pPr>
              <a:buFont typeface="Arial" pitchFamily="34" charset="0"/>
              <a:buChar char="•"/>
            </a:pPr>
            <a:endParaRPr lang="en-US" sz="1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1330139"/>
            <a:ext cx="8686800" cy="3146611"/>
          </a:xfrm>
        </p:spPr>
        <p:txBody>
          <a:bodyPr>
            <a:normAutofit/>
          </a:bodyPr>
          <a:lstStyle/>
          <a:p>
            <a:r>
              <a:rPr lang="en-US" sz="1600" dirty="0" smtClean="0"/>
              <a:t>verification measures change as </a:t>
            </a:r>
            <a:r>
              <a:rPr lang="en-US" sz="1600" dirty="0" smtClean="0"/>
              <a:t>we move </a:t>
            </a:r>
            <a:r>
              <a:rPr lang="en-US" sz="1600" dirty="0" smtClean="0"/>
              <a:t>to rarer events.</a:t>
            </a:r>
            <a:endParaRPr lang="en-US" sz="1600" dirty="0" smtClean="0"/>
          </a:p>
          <a:p>
            <a:r>
              <a:rPr lang="en-US" sz="1600" dirty="0" smtClean="0"/>
              <a:t>hit </a:t>
            </a:r>
            <a:r>
              <a:rPr lang="en-US" sz="1600" dirty="0" smtClean="0"/>
              <a:t>rate </a:t>
            </a:r>
            <a:r>
              <a:rPr lang="en-US" sz="1600" dirty="0" smtClean="0"/>
              <a:t>and false-alarm </a:t>
            </a:r>
            <a:r>
              <a:rPr lang="en-US" sz="1600" dirty="0" smtClean="0"/>
              <a:t>rate decrease toward </a:t>
            </a:r>
            <a:r>
              <a:rPr lang="en-US" sz="1600" dirty="0" smtClean="0"/>
              <a:t>zero</a:t>
            </a:r>
          </a:p>
          <a:p>
            <a:r>
              <a:rPr lang="en-US" sz="1600" dirty="0" smtClean="0"/>
              <a:t>the </a:t>
            </a:r>
            <a:r>
              <a:rPr lang="en-US" sz="1600" dirty="0" smtClean="0"/>
              <a:t>odds </a:t>
            </a:r>
            <a:r>
              <a:rPr lang="en-US" sz="1600" dirty="0" smtClean="0"/>
              <a:t>ratio increases </a:t>
            </a:r>
            <a:r>
              <a:rPr lang="en-US" sz="1600" dirty="0" smtClean="0"/>
              <a:t>toward infinity as the events become rarer</a:t>
            </a:r>
            <a:r>
              <a:rPr lang="en-US" sz="1600" dirty="0" smtClean="0"/>
              <a:t>.</a:t>
            </a:r>
          </a:p>
          <a:p>
            <a:r>
              <a:rPr lang="en-US" sz="1600" dirty="0" smtClean="0"/>
              <a:t>This happens </a:t>
            </a:r>
            <a:r>
              <a:rPr lang="en-US" sz="1600" dirty="0" smtClean="0"/>
              <a:t>because entries </a:t>
            </a:r>
            <a:r>
              <a:rPr lang="en-US" sz="1600" dirty="0" smtClean="0"/>
              <a:t>a, b, and c in the contingency table tend </a:t>
            </a:r>
            <a:r>
              <a:rPr lang="en-US" sz="1600" dirty="0" smtClean="0"/>
              <a:t>to decay </a:t>
            </a:r>
            <a:r>
              <a:rPr lang="en-US" sz="1600" dirty="0" smtClean="0"/>
              <a:t>to zero at unequal rates (Ferro 2007</a:t>
            </a:r>
            <a:r>
              <a:rPr lang="en-US" sz="1600" dirty="0" smtClean="0"/>
              <a:t>).</a:t>
            </a:r>
          </a:p>
          <a:p>
            <a:r>
              <a:rPr lang="en-US" sz="1600" dirty="0" smtClean="0"/>
              <a:t>Thus, verification of the </a:t>
            </a:r>
            <a:r>
              <a:rPr lang="en-US" sz="1600" dirty="0" smtClean="0"/>
              <a:t>e</a:t>
            </a:r>
            <a:r>
              <a:rPr lang="en-US" sz="1600" dirty="0" smtClean="0"/>
              <a:t>xtreme </a:t>
            </a:r>
            <a:r>
              <a:rPr lang="en-US" sz="1600" dirty="0" smtClean="0"/>
              <a:t>weather events </a:t>
            </a:r>
            <a:r>
              <a:rPr lang="en-US" sz="1600" dirty="0" smtClean="0"/>
              <a:t>(high </a:t>
            </a:r>
            <a:r>
              <a:rPr lang="en-US" sz="1600" dirty="0" smtClean="0"/>
              <a:t>wind speeds</a:t>
            </a:r>
            <a:r>
              <a:rPr lang="en-US" sz="1600" dirty="0" smtClean="0"/>
              <a:t>, heavy </a:t>
            </a:r>
            <a:r>
              <a:rPr lang="en-US" sz="1600" dirty="0" smtClean="0"/>
              <a:t>precipitation, or high </a:t>
            </a:r>
            <a:r>
              <a:rPr lang="en-US" sz="1600" dirty="0" smtClean="0"/>
              <a:t>temperatures etc.,) is a challenge </a:t>
            </a:r>
          </a:p>
          <a:p>
            <a:r>
              <a:rPr lang="en-US" sz="1600" dirty="0" smtClean="0"/>
              <a:t>measures </a:t>
            </a:r>
            <a:r>
              <a:rPr lang="en-US" sz="1600" dirty="0" smtClean="0"/>
              <a:t>of </a:t>
            </a:r>
            <a:r>
              <a:rPr lang="en-US" sz="1600" dirty="0" smtClean="0"/>
              <a:t>forecast quality </a:t>
            </a:r>
            <a:r>
              <a:rPr lang="en-US" sz="1600" dirty="0" smtClean="0"/>
              <a:t>typically degenerate to trivial values as the </a:t>
            </a:r>
            <a:r>
              <a:rPr lang="en-US" sz="1600" dirty="0" smtClean="0"/>
              <a:t>rarity of </a:t>
            </a:r>
            <a:r>
              <a:rPr lang="en-US" sz="1600" dirty="0" smtClean="0"/>
              <a:t>the predicted event increases</a:t>
            </a:r>
            <a:r>
              <a:rPr lang="en-US" sz="1600" dirty="0" smtClean="0"/>
              <a:t>.</a:t>
            </a:r>
          </a:p>
          <a:p>
            <a:r>
              <a:rPr lang="en-US" sz="1600" dirty="0" smtClean="0"/>
              <a:t>growing interest in better ways of </a:t>
            </a:r>
            <a:r>
              <a:rPr lang="en-US" sz="1600" dirty="0" smtClean="0"/>
              <a:t>verifying forecasts </a:t>
            </a:r>
            <a:r>
              <a:rPr lang="en-US" sz="1600" dirty="0" smtClean="0"/>
              <a:t>of extreme events.</a:t>
            </a:r>
            <a:endParaRPr lang="en-US" sz="1600" dirty="0" smtClean="0"/>
          </a:p>
          <a:p>
            <a:endParaRPr lang="en-US" sz="1600" dirty="0" smtClean="0"/>
          </a:p>
          <a:p>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28600" y="219075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b="1" dirty="0"/>
                    </a:p>
                  </a:txBody>
                  <a:tcPr/>
                </a:tc>
                <a:tc>
                  <a:txBody>
                    <a:bodyPr/>
                    <a:lstStyle/>
                    <a:p>
                      <a:r>
                        <a:rPr lang="en-US" dirty="0" smtClean="0"/>
                        <a:t>Observed (Y)</a:t>
                      </a:r>
                      <a:endParaRPr lang="en-US" dirty="0"/>
                    </a:p>
                  </a:txBody>
                  <a:tcPr/>
                </a:tc>
                <a:tc>
                  <a:txBody>
                    <a:bodyPr/>
                    <a:lstStyle/>
                    <a:p>
                      <a:r>
                        <a:rPr lang="en-US" dirty="0" smtClean="0"/>
                        <a:t>Observed (N)</a:t>
                      </a:r>
                      <a:endParaRPr lang="en-US" dirty="0"/>
                    </a:p>
                  </a:txBody>
                  <a:tcPr/>
                </a:tc>
                <a:tc>
                  <a:txBody>
                    <a:bodyPr/>
                    <a:lstStyle/>
                    <a:p>
                      <a:r>
                        <a:rPr lang="en-US" dirty="0" smtClean="0"/>
                        <a:t>Sum</a:t>
                      </a:r>
                      <a:endParaRPr lang="en-US" dirty="0"/>
                    </a:p>
                  </a:txBody>
                  <a:tcPr/>
                </a:tc>
              </a:tr>
              <a:tr h="370840">
                <a:tc>
                  <a:txBody>
                    <a:bodyPr/>
                    <a:lstStyle/>
                    <a:p>
                      <a:r>
                        <a:rPr lang="en-US" b="1" dirty="0" smtClean="0"/>
                        <a:t>Forecast (Y)</a:t>
                      </a:r>
                      <a:endParaRPr lang="en-US" b="1" dirty="0"/>
                    </a:p>
                  </a:txBody>
                  <a:tcPr/>
                </a:tc>
                <a:tc>
                  <a:txBody>
                    <a:bodyPr/>
                    <a:lstStyle/>
                    <a:p>
                      <a:r>
                        <a:rPr lang="en-US" dirty="0" smtClean="0"/>
                        <a:t>a=</a:t>
                      </a:r>
                      <a:r>
                        <a:rPr lang="en-US" dirty="0" err="1" smtClean="0"/>
                        <a:t>pHn</a:t>
                      </a:r>
                      <a:endParaRPr lang="en-US" dirty="0"/>
                    </a:p>
                  </a:txBody>
                  <a:tcPr/>
                </a:tc>
                <a:tc>
                  <a:txBody>
                    <a:bodyPr/>
                    <a:lstStyle/>
                    <a:p>
                      <a:r>
                        <a:rPr lang="en-US" dirty="0" smtClean="0"/>
                        <a:t>b=F(1-p)n</a:t>
                      </a:r>
                      <a:endParaRPr lang="en-US" dirty="0"/>
                    </a:p>
                  </a:txBody>
                  <a:tcPr/>
                </a:tc>
                <a:tc>
                  <a:txBody>
                    <a:bodyPr/>
                    <a:lstStyle/>
                    <a:p>
                      <a:r>
                        <a:rPr lang="en-US" dirty="0" smtClean="0"/>
                        <a:t>(</a:t>
                      </a:r>
                      <a:r>
                        <a:rPr lang="en-US" dirty="0" err="1" smtClean="0"/>
                        <a:t>a+b</a:t>
                      </a:r>
                      <a:r>
                        <a:rPr lang="en-US" dirty="0" smtClean="0"/>
                        <a:t>)</a:t>
                      </a:r>
                      <a:endParaRPr lang="en-US" dirty="0"/>
                    </a:p>
                  </a:txBody>
                  <a:tcPr/>
                </a:tc>
              </a:tr>
              <a:tr h="370840">
                <a:tc>
                  <a:txBody>
                    <a:bodyPr/>
                    <a:lstStyle/>
                    <a:p>
                      <a:r>
                        <a:rPr lang="en-US" b="1" dirty="0" smtClean="0"/>
                        <a:t>Forecast (N)</a:t>
                      </a:r>
                      <a:endParaRPr lang="en-US" b="1" dirty="0"/>
                    </a:p>
                  </a:txBody>
                  <a:tcPr/>
                </a:tc>
                <a:tc>
                  <a:txBody>
                    <a:bodyPr/>
                    <a:lstStyle/>
                    <a:p>
                      <a:r>
                        <a:rPr lang="en-US" dirty="0" smtClean="0"/>
                        <a:t>c=</a:t>
                      </a:r>
                      <a:r>
                        <a:rPr lang="en-US" dirty="0" err="1" smtClean="0"/>
                        <a:t>pn</a:t>
                      </a:r>
                      <a:r>
                        <a:rPr lang="en-US" dirty="0" smtClean="0"/>
                        <a:t>(1-H)</a:t>
                      </a:r>
                      <a:endParaRPr lang="en-US" dirty="0"/>
                    </a:p>
                  </a:txBody>
                  <a:tcPr/>
                </a:tc>
                <a:tc>
                  <a:txBody>
                    <a:bodyPr/>
                    <a:lstStyle/>
                    <a:p>
                      <a:r>
                        <a:rPr lang="en-US" dirty="0" smtClean="0"/>
                        <a:t>d=n(1-F)(1-p)</a:t>
                      </a:r>
                      <a:endParaRPr lang="en-US" dirty="0"/>
                    </a:p>
                  </a:txBody>
                  <a:tcPr/>
                </a:tc>
                <a:tc>
                  <a:txBody>
                    <a:bodyPr/>
                    <a:lstStyle/>
                    <a:p>
                      <a:r>
                        <a:rPr lang="en-US" dirty="0" smtClean="0"/>
                        <a:t>(</a:t>
                      </a:r>
                      <a:r>
                        <a:rPr lang="en-US" dirty="0" err="1" smtClean="0"/>
                        <a:t>c+d</a:t>
                      </a:r>
                      <a:r>
                        <a:rPr lang="en-US" dirty="0" smtClean="0"/>
                        <a:t>)</a:t>
                      </a:r>
                      <a:endParaRPr lang="en-US" dirty="0"/>
                    </a:p>
                  </a:txBody>
                  <a:tcPr/>
                </a:tc>
              </a:tr>
              <a:tr h="370840">
                <a:tc>
                  <a:txBody>
                    <a:bodyPr/>
                    <a:lstStyle/>
                    <a:p>
                      <a:r>
                        <a:rPr lang="en-US" b="1" dirty="0" smtClean="0"/>
                        <a:t>Sum</a:t>
                      </a:r>
                      <a:endParaRPr lang="en-US" b="1" dirty="0"/>
                    </a:p>
                  </a:txBody>
                  <a:tcPr/>
                </a:tc>
                <a:tc>
                  <a:txBody>
                    <a:bodyPr/>
                    <a:lstStyle/>
                    <a:p>
                      <a:r>
                        <a:rPr lang="en-US" dirty="0" smtClean="0"/>
                        <a:t>(</a:t>
                      </a:r>
                      <a:r>
                        <a:rPr lang="en-US" dirty="0" err="1" smtClean="0"/>
                        <a:t>a+c</a:t>
                      </a:r>
                      <a:r>
                        <a:rPr lang="en-US" dirty="0" smtClean="0"/>
                        <a:t>)=</a:t>
                      </a:r>
                      <a:r>
                        <a:rPr lang="en-US" dirty="0" err="1" smtClean="0"/>
                        <a:t>pn</a:t>
                      </a:r>
                      <a:endParaRPr lang="en-US" dirty="0"/>
                    </a:p>
                  </a:txBody>
                  <a:tcPr/>
                </a:tc>
                <a:tc>
                  <a:txBody>
                    <a:bodyPr/>
                    <a:lstStyle/>
                    <a:p>
                      <a:r>
                        <a:rPr lang="en-US" dirty="0" smtClean="0"/>
                        <a:t>(</a:t>
                      </a:r>
                      <a:r>
                        <a:rPr lang="en-US" dirty="0" err="1" smtClean="0"/>
                        <a:t>b+d</a:t>
                      </a:r>
                      <a:r>
                        <a:rPr lang="en-US" dirty="0" smtClean="0"/>
                        <a:t>)=(1-p)n</a:t>
                      </a:r>
                      <a:endParaRPr lang="en-US" dirty="0"/>
                    </a:p>
                  </a:txBody>
                  <a:tcPr/>
                </a:tc>
                <a:tc>
                  <a:txBody>
                    <a:bodyPr/>
                    <a:lstStyle/>
                    <a:p>
                      <a:r>
                        <a:rPr lang="en-US" dirty="0" smtClean="0"/>
                        <a:t>n</a:t>
                      </a:r>
                      <a:endParaRPr lang="en-US" dirty="0"/>
                    </a:p>
                  </a:txBody>
                  <a:tcPr/>
                </a:tc>
              </a:tr>
            </a:tbl>
          </a:graphicData>
        </a:graphic>
      </p:graphicFrame>
      <p:sp>
        <p:nvSpPr>
          <p:cNvPr id="4" name="TextBox 3"/>
          <p:cNvSpPr txBox="1"/>
          <p:nvPr/>
        </p:nvSpPr>
        <p:spPr>
          <a:xfrm>
            <a:off x="152400" y="3714750"/>
            <a:ext cx="6324600" cy="738664"/>
          </a:xfrm>
          <a:prstGeom prst="rect">
            <a:avLst/>
          </a:prstGeom>
          <a:noFill/>
        </p:spPr>
        <p:txBody>
          <a:bodyPr wrap="square" rtlCol="0">
            <a:spAutoFit/>
          </a:bodyPr>
          <a:lstStyle/>
          <a:p>
            <a:r>
              <a:rPr lang="en-US" sz="1400" dirty="0" smtClean="0"/>
              <a:t>p - Base rate; probability of event being observed</a:t>
            </a:r>
          </a:p>
          <a:p>
            <a:endParaRPr lang="en-US" sz="1400" dirty="0" smtClean="0"/>
          </a:p>
          <a:p>
            <a:r>
              <a:rPr lang="en-US" sz="1400" dirty="0" smtClean="0"/>
              <a:t>All elements are expressed as function of H, F and p.</a:t>
            </a:r>
            <a:endParaRPr lang="en-US" sz="1400" dirty="0"/>
          </a:p>
        </p:txBody>
      </p:sp>
      <p:sp>
        <p:nvSpPr>
          <p:cNvPr id="5" name="TextBox 4"/>
          <p:cNvSpPr txBox="1"/>
          <p:nvPr/>
        </p:nvSpPr>
        <p:spPr>
          <a:xfrm>
            <a:off x="381000" y="209550"/>
            <a:ext cx="7239000" cy="369332"/>
          </a:xfrm>
          <a:prstGeom prst="rect">
            <a:avLst/>
          </a:prstGeom>
          <a:noFill/>
        </p:spPr>
        <p:txBody>
          <a:bodyPr wrap="square" rtlCol="0">
            <a:spAutoFit/>
          </a:bodyPr>
          <a:lstStyle/>
          <a:p>
            <a:r>
              <a:rPr lang="en-US" dirty="0" smtClean="0"/>
              <a:t>2 x 2 Contingency table for rare/extreme events</a:t>
            </a:r>
            <a:endParaRPr lang="en-US" dirty="0"/>
          </a:p>
        </p:txBody>
      </p:sp>
      <p:sp>
        <p:nvSpPr>
          <p:cNvPr id="7" name="TextBox 6"/>
          <p:cNvSpPr txBox="1"/>
          <p:nvPr/>
        </p:nvSpPr>
        <p:spPr>
          <a:xfrm>
            <a:off x="228600" y="819150"/>
            <a:ext cx="8915400" cy="1200329"/>
          </a:xfrm>
          <a:prstGeom prst="rect">
            <a:avLst/>
          </a:prstGeom>
          <a:noFill/>
        </p:spPr>
        <p:txBody>
          <a:bodyPr wrap="square" rtlCol="0">
            <a:spAutoFit/>
          </a:bodyPr>
          <a:lstStyle/>
          <a:p>
            <a:pPr>
              <a:buFont typeface="Arial" pitchFamily="34" charset="0"/>
              <a:buChar char="•"/>
            </a:pPr>
            <a:r>
              <a:rPr lang="en-US" sz="1600" dirty="0" smtClean="0"/>
              <a:t> </a:t>
            </a:r>
            <a:r>
              <a:rPr lang="en-US" sz="1400" dirty="0" smtClean="0"/>
              <a:t>Relative frequencies  can be written in terms of base rate (p)</a:t>
            </a:r>
          </a:p>
          <a:p>
            <a:pPr>
              <a:buFont typeface="Arial" pitchFamily="34" charset="0"/>
              <a:buChar char="•"/>
            </a:pPr>
            <a:r>
              <a:rPr lang="en-US" sz="1400" dirty="0" smtClean="0"/>
              <a:t> H = a/(</a:t>
            </a:r>
            <a:r>
              <a:rPr lang="en-US" sz="1400" dirty="0" err="1" smtClean="0"/>
              <a:t>a+c</a:t>
            </a:r>
            <a:r>
              <a:rPr lang="en-US" sz="1400" dirty="0" smtClean="0"/>
              <a:t>)	Hit rate</a:t>
            </a:r>
          </a:p>
          <a:p>
            <a:pPr>
              <a:buFont typeface="Arial" pitchFamily="34" charset="0"/>
              <a:buChar char="•"/>
            </a:pPr>
            <a:r>
              <a:rPr lang="en-US" sz="1400" dirty="0" smtClean="0"/>
              <a:t> B = (</a:t>
            </a:r>
            <a:r>
              <a:rPr lang="en-US" sz="1400" dirty="0" err="1" smtClean="0"/>
              <a:t>a+b</a:t>
            </a:r>
            <a:r>
              <a:rPr lang="en-US" sz="1400" dirty="0" smtClean="0"/>
              <a:t>)/(</a:t>
            </a:r>
            <a:r>
              <a:rPr lang="en-US" sz="1400" dirty="0" err="1" smtClean="0"/>
              <a:t>a+c</a:t>
            </a:r>
            <a:r>
              <a:rPr lang="en-US" sz="1400" dirty="0" smtClean="0"/>
              <a:t>)	Frequency Bias</a:t>
            </a:r>
          </a:p>
          <a:p>
            <a:pPr>
              <a:buFont typeface="Arial" pitchFamily="34" charset="0"/>
              <a:buChar char="•"/>
            </a:pPr>
            <a:r>
              <a:rPr lang="en-US" sz="1400" dirty="0" smtClean="0"/>
              <a:t> F = b/(</a:t>
            </a:r>
            <a:r>
              <a:rPr lang="en-US" sz="1400" dirty="0" err="1" smtClean="0"/>
              <a:t>b+d</a:t>
            </a:r>
            <a:r>
              <a:rPr lang="en-US" sz="1400" dirty="0" smtClean="0"/>
              <a:t>)	False Alarm Rate    ; (B-H)p/(1-p)</a:t>
            </a:r>
          </a:p>
          <a:p>
            <a:pPr>
              <a:buFont typeface="Arial" pitchFamily="34" charset="0"/>
              <a:buChar char="•"/>
            </a:pPr>
            <a:r>
              <a:rPr lang="en-US" sz="1400" dirty="0" smtClean="0"/>
              <a:t> p = (</a:t>
            </a:r>
            <a:r>
              <a:rPr lang="en-US" sz="1400" dirty="0" err="1" smtClean="0"/>
              <a:t>a+c</a:t>
            </a:r>
            <a:r>
              <a:rPr lang="en-US" sz="1400" dirty="0" smtClean="0"/>
              <a:t>)/n	Base Rate ; n is the sample size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Dependence Score (EDS)</a:t>
            </a:r>
            <a:endParaRPr lang="en-US" dirty="0"/>
          </a:p>
        </p:txBody>
      </p:sp>
      <p:sp>
        <p:nvSpPr>
          <p:cNvPr id="3" name="Content Placeholder 2"/>
          <p:cNvSpPr>
            <a:spLocks noGrp="1"/>
          </p:cNvSpPr>
          <p:nvPr>
            <p:ph idx="1"/>
          </p:nvPr>
        </p:nvSpPr>
        <p:spPr>
          <a:xfrm>
            <a:off x="152400" y="2343150"/>
            <a:ext cx="8839200" cy="2590800"/>
          </a:xfrm>
        </p:spPr>
        <p:txBody>
          <a:bodyPr/>
          <a:lstStyle/>
          <a:p>
            <a:r>
              <a:rPr lang="en-US" dirty="0" smtClean="0"/>
              <a:t>Stephenson </a:t>
            </a:r>
            <a:r>
              <a:rPr lang="en-US" dirty="0" smtClean="0"/>
              <a:t>et al. (2008) proposed a new </a:t>
            </a:r>
            <a:r>
              <a:rPr lang="en-US" dirty="0" smtClean="0"/>
              <a:t>verification measure</a:t>
            </a:r>
            <a:r>
              <a:rPr lang="en-US" dirty="0" smtClean="0"/>
              <a:t>, the extreme </a:t>
            </a:r>
            <a:r>
              <a:rPr lang="en-US" dirty="0" smtClean="0"/>
              <a:t>dependency </a:t>
            </a:r>
            <a:r>
              <a:rPr lang="en-US" dirty="0" smtClean="0"/>
              <a:t>score or EDS, </a:t>
            </a:r>
            <a:r>
              <a:rPr lang="en-US" dirty="0" smtClean="0"/>
              <a:t>for summarizing </a:t>
            </a:r>
            <a:r>
              <a:rPr lang="en-US" dirty="0" smtClean="0"/>
              <a:t>the performance of deterministic </a:t>
            </a:r>
            <a:r>
              <a:rPr lang="en-US" dirty="0" smtClean="0"/>
              <a:t>forecasts of </a:t>
            </a:r>
            <a:r>
              <a:rPr lang="en-US" dirty="0" smtClean="0"/>
              <a:t>rare binary events</a:t>
            </a:r>
            <a:r>
              <a:rPr lang="en-US" dirty="0" smtClean="0"/>
              <a:t>.</a:t>
            </a:r>
          </a:p>
          <a:p>
            <a:r>
              <a:rPr lang="en-US" dirty="0" smtClean="0"/>
              <a:t>EDS converges to a meaningful limit for rare events</a:t>
            </a:r>
            <a:r>
              <a:rPr lang="en-US" dirty="0" smtClean="0"/>
              <a:t>. </a:t>
            </a:r>
            <a:r>
              <a:rPr lang="en-US" dirty="0" smtClean="0"/>
              <a:t>For </a:t>
            </a:r>
            <a:r>
              <a:rPr lang="en-US" dirty="0" smtClean="0"/>
              <a:t>unbiased samples it is a reliable indicator of skill as p  </a:t>
            </a:r>
            <a:r>
              <a:rPr lang="en-US" dirty="0" smtClean="0"/>
              <a:t>      0.</a:t>
            </a:r>
          </a:p>
          <a:p>
            <a:r>
              <a:rPr lang="en-US" u="sng" dirty="0" smtClean="0"/>
              <a:t>EDS </a:t>
            </a:r>
            <a:r>
              <a:rPr lang="en-US" u="sng" dirty="0" smtClean="0"/>
              <a:t>is inequitable </a:t>
            </a:r>
            <a:r>
              <a:rPr lang="en-US" dirty="0" smtClean="0"/>
              <a:t>and, </a:t>
            </a:r>
            <a:r>
              <a:rPr lang="en-US" dirty="0" smtClean="0"/>
              <a:t>random </a:t>
            </a:r>
            <a:r>
              <a:rPr lang="en-US" dirty="0" smtClean="0"/>
              <a:t>forecasts that </a:t>
            </a:r>
            <a:r>
              <a:rPr lang="en-US" dirty="0" err="1" smtClean="0"/>
              <a:t>overpredict</a:t>
            </a:r>
            <a:r>
              <a:rPr lang="en-US" dirty="0" smtClean="0"/>
              <a:t> occurrence </a:t>
            </a:r>
            <a:r>
              <a:rPr lang="en-US" dirty="0" smtClean="0"/>
              <a:t>are </a:t>
            </a:r>
            <a:r>
              <a:rPr lang="en-US" dirty="0" smtClean="0"/>
              <a:t>rewarded by a higher expected </a:t>
            </a:r>
            <a:r>
              <a:rPr lang="en-US" dirty="0" smtClean="0"/>
              <a:t>score. </a:t>
            </a:r>
          </a:p>
          <a:p>
            <a:r>
              <a:rPr lang="en-US" dirty="0" smtClean="0"/>
              <a:t>An equitable measure </a:t>
            </a:r>
            <a:r>
              <a:rPr lang="en-US" dirty="0" smtClean="0"/>
              <a:t>assesses the performance </a:t>
            </a:r>
            <a:r>
              <a:rPr lang="en-US" dirty="0" smtClean="0"/>
              <a:t>relative </a:t>
            </a:r>
            <a:r>
              <a:rPr lang="en-US" dirty="0" smtClean="0"/>
              <a:t>to a random forecasting </a:t>
            </a:r>
            <a:r>
              <a:rPr lang="en-US" dirty="0" smtClean="0"/>
              <a:t>system. </a:t>
            </a:r>
            <a:endParaRPr lang="en-US" dirty="0"/>
          </a:p>
        </p:txBody>
      </p:sp>
      <p:sp>
        <p:nvSpPr>
          <p:cNvPr id="563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3" name="Rectangle 3"/>
          <p:cNvSpPr>
            <a:spLocks noChangeArrowheads="1"/>
          </p:cNvSpPr>
          <p:nvPr/>
        </p:nvSpPr>
        <p:spPr bwMode="auto">
          <a:xfrm>
            <a:off x="0" y="11366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8" name="Straight Arrow Connector 7"/>
          <p:cNvCxnSpPr/>
          <p:nvPr/>
        </p:nvCxnSpPr>
        <p:spPr>
          <a:xfrm>
            <a:off x="2438400" y="3562350"/>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32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6324"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57200" y="1289050"/>
            <a:ext cx="2006600" cy="673100"/>
          </a:xfrm>
          <a:prstGeom prst="rect">
            <a:avLst/>
          </a:prstGeom>
          <a:noFill/>
        </p:spPr>
      </p:pic>
      <p:sp>
        <p:nvSpPr>
          <p:cNvPr id="56326" name="Rectangle 6"/>
          <p:cNvSpPr>
            <a:spLocks noChangeArrowheads="1"/>
          </p:cNvSpPr>
          <p:nvPr/>
        </p:nvSpPr>
        <p:spPr bwMode="auto">
          <a:xfrm>
            <a:off x="0" y="11303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29" name="Rectangle 9"/>
          <p:cNvSpPr>
            <a:spLocks noChangeArrowheads="1"/>
          </p:cNvSpPr>
          <p:nvPr/>
        </p:nvSpPr>
        <p:spPr bwMode="auto">
          <a:xfrm>
            <a:off x="0" y="1092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31"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6332" name="Rectangle 12"/>
          <p:cNvSpPr>
            <a:spLocks noChangeArrowheads="1"/>
          </p:cNvSpPr>
          <p:nvPr/>
        </p:nvSpPr>
        <p:spPr bwMode="auto">
          <a:xfrm>
            <a:off x="0" y="1079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TextBox 17"/>
          <p:cNvSpPr txBox="1"/>
          <p:nvPr/>
        </p:nvSpPr>
        <p:spPr>
          <a:xfrm>
            <a:off x="2819400" y="971550"/>
            <a:ext cx="6324600" cy="830997"/>
          </a:xfrm>
          <a:prstGeom prst="rect">
            <a:avLst/>
          </a:prstGeom>
          <a:noFill/>
        </p:spPr>
        <p:txBody>
          <a:bodyPr wrap="square" rtlCol="0">
            <a:spAutoFit/>
          </a:bodyPr>
          <a:lstStyle/>
          <a:p>
            <a:r>
              <a:rPr lang="en-US" sz="1600" dirty="0" smtClean="0"/>
              <a:t>Where-</a:t>
            </a:r>
          </a:p>
          <a:p>
            <a:r>
              <a:rPr lang="en-US" sz="1600" dirty="0" smtClean="0"/>
              <a:t>p</a:t>
            </a:r>
            <a:r>
              <a:rPr lang="en-US" sz="1600" dirty="0" smtClean="0"/>
              <a:t> = (</a:t>
            </a:r>
            <a:r>
              <a:rPr lang="en-US" sz="1600" dirty="0" err="1" smtClean="0"/>
              <a:t>a+c</a:t>
            </a:r>
            <a:r>
              <a:rPr lang="en-US" sz="1600" dirty="0" smtClean="0"/>
              <a:t>)/n is the base rate</a:t>
            </a:r>
          </a:p>
          <a:p>
            <a:r>
              <a:rPr lang="en-US" sz="1600" dirty="0" smtClean="0"/>
              <a:t>H= a/(</a:t>
            </a:r>
            <a:r>
              <a:rPr lang="en-US" sz="1600" dirty="0" err="1" smtClean="0"/>
              <a:t>a+c</a:t>
            </a:r>
            <a:r>
              <a:rPr lang="en-US" sz="1600" dirty="0" smtClean="0"/>
              <a:t>)  is the Hit Rate</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SEDS</a:t>
            </a:r>
            <a:endParaRPr lang="en-US" dirty="0"/>
          </a:p>
        </p:txBody>
      </p:sp>
      <p:sp>
        <p:nvSpPr>
          <p:cNvPr id="3" name="Content Placeholder 2"/>
          <p:cNvSpPr>
            <a:spLocks noGrp="1"/>
          </p:cNvSpPr>
          <p:nvPr>
            <p:ph idx="1"/>
          </p:nvPr>
        </p:nvSpPr>
        <p:spPr>
          <a:xfrm>
            <a:off x="228600" y="2209800"/>
            <a:ext cx="8686800" cy="2800350"/>
          </a:xfrm>
        </p:spPr>
        <p:txBody>
          <a:bodyPr/>
          <a:lstStyle/>
          <a:p>
            <a:r>
              <a:rPr lang="en-US" dirty="0" smtClean="0"/>
              <a:t>Hogan et al. (2009) proposed the symmetric extreme dependency </a:t>
            </a:r>
            <a:r>
              <a:rPr lang="en-US" dirty="0" smtClean="0"/>
              <a:t>score</a:t>
            </a:r>
            <a:endParaRPr lang="en-US" dirty="0" smtClean="0"/>
          </a:p>
          <a:p>
            <a:r>
              <a:rPr lang="en-US" dirty="0" smtClean="0"/>
              <a:t>SEDS can </a:t>
            </a:r>
            <a:r>
              <a:rPr lang="en-US" dirty="0" smtClean="0"/>
              <a:t>be applied to </a:t>
            </a:r>
            <a:r>
              <a:rPr lang="en-US" dirty="0" err="1" smtClean="0"/>
              <a:t>uncalibrated</a:t>
            </a:r>
            <a:r>
              <a:rPr lang="en-US" dirty="0" smtClean="0"/>
              <a:t> forecasts while retaining the same desirable properties for verifying rare </a:t>
            </a:r>
            <a:r>
              <a:rPr lang="en-US" dirty="0" smtClean="0"/>
              <a:t>events</a:t>
            </a:r>
          </a:p>
          <a:p>
            <a:r>
              <a:rPr lang="en-US" dirty="0" smtClean="0"/>
              <a:t>SEDS </a:t>
            </a:r>
            <a:r>
              <a:rPr lang="en-US" dirty="0" smtClean="0"/>
              <a:t>&gt; </a:t>
            </a:r>
            <a:r>
              <a:rPr lang="en-US" dirty="0" smtClean="0"/>
              <a:t>EDS if and only if q </a:t>
            </a:r>
            <a:r>
              <a:rPr lang="en-US" dirty="0" smtClean="0"/>
              <a:t>&gt; p</a:t>
            </a:r>
          </a:p>
          <a:p>
            <a:r>
              <a:rPr lang="en-US" dirty="0" smtClean="0"/>
              <a:t>SEDS = EDS when q = p for recalibrated forecasts.</a:t>
            </a:r>
          </a:p>
          <a:p>
            <a:r>
              <a:rPr lang="en-US" dirty="0" smtClean="0"/>
              <a:t>SEDS is still </a:t>
            </a:r>
            <a:r>
              <a:rPr lang="en-US" dirty="0" smtClean="0"/>
              <a:t>base-rate dependent</a:t>
            </a:r>
            <a:r>
              <a:rPr lang="en-US" dirty="0" smtClean="0"/>
              <a:t>, </a:t>
            </a:r>
            <a:r>
              <a:rPr lang="en-US" dirty="0" err="1" smtClean="0"/>
              <a:t>nonregular</a:t>
            </a:r>
            <a:r>
              <a:rPr lang="en-US" dirty="0" smtClean="0"/>
              <a:t>, and has a range that depends </a:t>
            </a:r>
            <a:r>
              <a:rPr lang="en-US" dirty="0" smtClean="0"/>
              <a:t>on the </a:t>
            </a:r>
            <a:r>
              <a:rPr lang="en-US" dirty="0" smtClean="0"/>
              <a:t>base </a:t>
            </a:r>
            <a:r>
              <a:rPr lang="en-US" dirty="0" smtClean="0"/>
              <a:t>rate (Ferro,2011)</a:t>
            </a:r>
          </a:p>
          <a:p>
            <a:endParaRPr lang="en-US" dirty="0"/>
          </a:p>
        </p:txBody>
      </p:sp>
      <p:sp>
        <p:nvSpPr>
          <p:cNvPr id="4" name="TextBox 3"/>
          <p:cNvSpPr txBox="1"/>
          <p:nvPr/>
        </p:nvSpPr>
        <p:spPr>
          <a:xfrm>
            <a:off x="2819400" y="971550"/>
            <a:ext cx="6324600" cy="830997"/>
          </a:xfrm>
          <a:prstGeom prst="rect">
            <a:avLst/>
          </a:prstGeom>
          <a:noFill/>
        </p:spPr>
        <p:txBody>
          <a:bodyPr wrap="square" rtlCol="0">
            <a:spAutoFit/>
          </a:bodyPr>
          <a:lstStyle/>
          <a:p>
            <a:r>
              <a:rPr lang="en-US" sz="1600" dirty="0" smtClean="0"/>
              <a:t>Where-</a:t>
            </a:r>
          </a:p>
          <a:p>
            <a:r>
              <a:rPr lang="en-US" sz="1600" dirty="0" smtClean="0"/>
              <a:t>q = (</a:t>
            </a:r>
            <a:r>
              <a:rPr lang="en-US" sz="1600" dirty="0" err="1" smtClean="0"/>
              <a:t>a+b</a:t>
            </a:r>
            <a:r>
              <a:rPr lang="en-US" sz="1600" dirty="0" smtClean="0"/>
              <a:t>)/n is the frequency at which event is forecast</a:t>
            </a:r>
          </a:p>
          <a:p>
            <a:r>
              <a:rPr lang="en-US" sz="1600" dirty="0" smtClean="0"/>
              <a:t>H= a/(</a:t>
            </a:r>
            <a:r>
              <a:rPr lang="en-US" sz="1600" dirty="0" err="1" smtClean="0"/>
              <a:t>a+c</a:t>
            </a:r>
            <a:r>
              <a:rPr lang="en-US" sz="1600" dirty="0" smtClean="0"/>
              <a:t>)  is the Hit Rate</a:t>
            </a:r>
            <a:endParaRPr lang="en-US" sz="1600" dirty="0"/>
          </a:p>
        </p:txBody>
      </p:sp>
      <p:sp>
        <p:nvSpPr>
          <p:cNvPr id="727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270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33400" y="1200150"/>
            <a:ext cx="2146300" cy="673100"/>
          </a:xfrm>
          <a:prstGeom prst="rect">
            <a:avLst/>
          </a:prstGeom>
          <a:noFill/>
        </p:spPr>
      </p:pic>
      <p:sp>
        <p:nvSpPr>
          <p:cNvPr id="72707" name="Rectangle 3"/>
          <p:cNvSpPr>
            <a:spLocks noChangeArrowheads="1"/>
          </p:cNvSpPr>
          <p:nvPr/>
        </p:nvSpPr>
        <p:spPr bwMode="auto">
          <a:xfrm>
            <a:off x="0" y="11303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8354616" cy="1050398"/>
          </a:xfrm>
        </p:spPr>
        <p:txBody>
          <a:bodyPr/>
          <a:lstStyle/>
          <a:p>
            <a:r>
              <a:rPr lang="en-US" sz="2000" b="1" dirty="0" err="1" smtClean="0"/>
              <a:t>Extremal</a:t>
            </a:r>
            <a:r>
              <a:rPr lang="en-US" sz="2000" b="1" dirty="0" smtClean="0"/>
              <a:t> Dependence Index (EDI) 		</a:t>
            </a:r>
            <a:r>
              <a:rPr lang="en-US" sz="2000" b="1" dirty="0" smtClean="0">
                <a:solidFill>
                  <a:srgbClr val="FFFF00"/>
                </a:solidFill>
              </a:rPr>
              <a:t>-1 to 1 ; 1 is perfect</a:t>
            </a:r>
            <a:endParaRPr lang="en-US" sz="2000" b="1" dirty="0">
              <a:solidFill>
                <a:srgbClr val="FFFF00"/>
              </a:solidFill>
            </a:endParaRPr>
          </a:p>
        </p:txBody>
      </p:sp>
      <p:sp>
        <p:nvSpPr>
          <p:cNvPr id="491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915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0200" y="3098800"/>
            <a:ext cx="5613400" cy="692150"/>
          </a:xfrm>
          <a:prstGeom prst="rect">
            <a:avLst/>
          </a:prstGeom>
          <a:noFill/>
        </p:spPr>
      </p:pic>
      <p:sp>
        <p:nvSpPr>
          <p:cNvPr id="10" name="Title 1"/>
          <p:cNvSpPr txBox="1">
            <a:spLocks/>
          </p:cNvSpPr>
          <p:nvPr/>
        </p:nvSpPr>
        <p:spPr>
          <a:xfrm>
            <a:off x="457200" y="2359552"/>
            <a:ext cx="8686800" cy="1050398"/>
          </a:xfrm>
          <a:prstGeom prst="rect">
            <a:avLst/>
          </a:prstGeom>
        </p:spPr>
        <p:txBody>
          <a:bodyPr vert="horz" lIns="91440" tIns="45720" rIns="91440" bIns="45720" rtlCol="0" anchor="t">
            <a:noAutofit/>
          </a:bodyPr>
          <a:lstStyle/>
          <a:p>
            <a:pPr lvl="0" defTabSz="342900">
              <a:spcBef>
                <a:spcPct val="0"/>
              </a:spcBef>
              <a:defRPr/>
            </a:pPr>
            <a:r>
              <a:rPr kumimoji="0" lang="en-US" b="1" i="0" u="none" strike="noStrike" kern="1200" cap="none" spc="0" normalizeH="0" baseline="0" noProof="0" dirty="0" err="1" smtClean="0">
                <a:ln>
                  <a:noFill/>
                </a:ln>
                <a:solidFill>
                  <a:schemeClr val="tx2"/>
                </a:solidFill>
                <a:effectLst/>
                <a:uLnTx/>
                <a:uFillTx/>
                <a:latin typeface="+mj-lt"/>
                <a:ea typeface="+mj-ea"/>
                <a:cs typeface="+mj-cs"/>
              </a:rPr>
              <a:t>Symmertic</a:t>
            </a:r>
            <a:r>
              <a:rPr kumimoji="0" lang="en-US" b="1" i="0" u="none" strike="noStrike" kern="1200" cap="none" spc="0" normalizeH="0" baseline="0" noProof="0" dirty="0" smtClean="0">
                <a:ln>
                  <a:noFill/>
                </a:ln>
                <a:solidFill>
                  <a:schemeClr val="tx2"/>
                </a:solidFill>
                <a:effectLst/>
                <a:uLnTx/>
                <a:uFillTx/>
                <a:latin typeface="+mj-lt"/>
                <a:ea typeface="+mj-ea"/>
                <a:cs typeface="+mj-cs"/>
              </a:rPr>
              <a:t> </a:t>
            </a:r>
            <a:r>
              <a:rPr kumimoji="0" lang="en-US" b="1" i="0" u="none" strike="noStrike" kern="1200" cap="none" spc="0" normalizeH="0" baseline="0" noProof="0" dirty="0" err="1" smtClean="0">
                <a:ln>
                  <a:noFill/>
                </a:ln>
                <a:solidFill>
                  <a:schemeClr val="tx2"/>
                </a:solidFill>
                <a:effectLst/>
                <a:uLnTx/>
                <a:uFillTx/>
                <a:latin typeface="+mj-lt"/>
                <a:ea typeface="+mj-ea"/>
                <a:cs typeface="+mj-cs"/>
              </a:rPr>
              <a:t>Extremal</a:t>
            </a:r>
            <a:r>
              <a:rPr kumimoji="0" lang="en-US" b="1" i="0" u="none" strike="noStrike" kern="1200" cap="none" spc="0" normalizeH="0" baseline="0" noProof="0" dirty="0" smtClean="0">
                <a:ln>
                  <a:noFill/>
                </a:ln>
                <a:solidFill>
                  <a:schemeClr val="tx2"/>
                </a:solidFill>
                <a:effectLst/>
                <a:uLnTx/>
                <a:uFillTx/>
                <a:latin typeface="+mj-lt"/>
                <a:ea typeface="+mj-ea"/>
                <a:cs typeface="+mj-cs"/>
              </a:rPr>
              <a:t> Dependence Index (SEDI)			</a:t>
            </a:r>
            <a:r>
              <a:rPr lang="en-US" b="1" dirty="0" smtClean="0">
                <a:solidFill>
                  <a:srgbClr val="FFFF00"/>
                </a:solidFill>
              </a:rPr>
              <a:t> -1 to 1 ; 1 is perfect</a:t>
            </a:r>
            <a:endParaRPr kumimoji="0" lang="en-US" b="1" i="0" u="none" strike="noStrike" kern="1200" cap="none" spc="0" normalizeH="0" baseline="0" noProof="0" dirty="0">
              <a:ln>
                <a:noFill/>
              </a:ln>
              <a:solidFill>
                <a:schemeClr val="tx2"/>
              </a:solidFill>
              <a:effectLst/>
              <a:uLnTx/>
              <a:uFillTx/>
              <a:latin typeface="+mj-lt"/>
              <a:ea typeface="+mj-ea"/>
              <a:cs typeface="+mj-cs"/>
            </a:endParaRPr>
          </a:p>
        </p:txBody>
      </p:sp>
      <p:sp>
        <p:nvSpPr>
          <p:cNvPr id="133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331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8600" y="1123950"/>
            <a:ext cx="2400300" cy="679450"/>
          </a:xfrm>
          <a:prstGeom prst="rect">
            <a:avLst/>
          </a:prstGeom>
          <a:noFill/>
        </p:spPr>
      </p:pic>
      <p:sp>
        <p:nvSpPr>
          <p:cNvPr id="13315" name="Rectangle 3"/>
          <p:cNvSpPr>
            <a:spLocks noChangeArrowheads="1"/>
          </p:cNvSpPr>
          <p:nvPr/>
        </p:nvSpPr>
        <p:spPr bwMode="auto">
          <a:xfrm>
            <a:off x="0" y="11366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Box 11"/>
          <p:cNvSpPr txBox="1"/>
          <p:nvPr/>
        </p:nvSpPr>
        <p:spPr>
          <a:xfrm>
            <a:off x="3429000" y="895350"/>
            <a:ext cx="5562600" cy="830997"/>
          </a:xfrm>
          <a:prstGeom prst="rect">
            <a:avLst/>
          </a:prstGeom>
          <a:noFill/>
        </p:spPr>
        <p:txBody>
          <a:bodyPr wrap="square" rtlCol="0">
            <a:spAutoFit/>
          </a:bodyPr>
          <a:lstStyle/>
          <a:p>
            <a:r>
              <a:rPr lang="en-US" sz="1200" i="1" dirty="0" smtClean="0">
                <a:solidFill>
                  <a:srgbClr val="FFFF00"/>
                </a:solidFill>
              </a:rPr>
              <a:t>What is the association between forecast and observed rare events?</a:t>
            </a:r>
            <a:r>
              <a:rPr lang="en-US" sz="1200" dirty="0" smtClean="0"/>
              <a:t> Score converge to 2η-1 as event frequency approaches 0, where η is a parameter describing how fast the hit rate converges to zero for rarer events.</a:t>
            </a:r>
            <a:endParaRPr lang="en-US" sz="1200" dirty="0">
              <a:solidFill>
                <a:srgbClr val="FFFF00"/>
              </a:solidFill>
            </a:endParaRPr>
          </a:p>
        </p:txBody>
      </p:sp>
      <p:sp>
        <p:nvSpPr>
          <p:cNvPr id="11" name="TextBox 10"/>
          <p:cNvSpPr txBox="1"/>
          <p:nvPr/>
        </p:nvSpPr>
        <p:spPr>
          <a:xfrm>
            <a:off x="0" y="3891975"/>
            <a:ext cx="9144000" cy="830997"/>
          </a:xfrm>
          <a:prstGeom prst="rect">
            <a:avLst/>
          </a:prstGeom>
          <a:noFill/>
        </p:spPr>
        <p:txBody>
          <a:bodyPr wrap="square" rtlCol="0">
            <a:spAutoFit/>
          </a:bodyPr>
          <a:lstStyle/>
          <a:p>
            <a:pPr>
              <a:buFont typeface="Arial" pitchFamily="34" charset="0"/>
              <a:buChar char="•"/>
            </a:pPr>
            <a:r>
              <a:rPr lang="en-US" sz="1600" dirty="0" smtClean="0"/>
              <a:t>SEDI shares the same </a:t>
            </a:r>
            <a:r>
              <a:rPr lang="en-US" sz="1600" dirty="0" smtClean="0"/>
              <a:t>properties as EDI</a:t>
            </a:r>
          </a:p>
          <a:p>
            <a:pPr>
              <a:buFont typeface="Arial" pitchFamily="34" charset="0"/>
              <a:buChar char="•"/>
            </a:pPr>
            <a:r>
              <a:rPr lang="en-US" sz="1600" dirty="0" smtClean="0"/>
              <a:t>Including </a:t>
            </a:r>
            <a:r>
              <a:rPr lang="en-US" sz="1600" dirty="0" smtClean="0"/>
              <a:t>the </a:t>
            </a:r>
            <a:r>
              <a:rPr lang="en-US" sz="1600" dirty="0" smtClean="0"/>
              <a:t>log(1 - </a:t>
            </a:r>
            <a:r>
              <a:rPr lang="en-US" sz="1600" dirty="0" smtClean="0"/>
              <a:t>F) </a:t>
            </a:r>
            <a:r>
              <a:rPr lang="en-US" sz="1600" dirty="0" smtClean="0"/>
              <a:t>and log(1 - </a:t>
            </a:r>
            <a:r>
              <a:rPr lang="en-US" sz="1600" dirty="0" smtClean="0"/>
              <a:t>H) terms merely makes SEDI </a:t>
            </a:r>
            <a:r>
              <a:rPr lang="en-US" sz="1600" dirty="0" smtClean="0"/>
              <a:t>complement symmetric. (Ferro,2011) </a:t>
            </a:r>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DI-SEDI.png"/>
          <p:cNvPicPr>
            <a:picLocks noChangeAspect="1"/>
          </p:cNvPicPr>
          <p:nvPr/>
        </p:nvPicPr>
        <p:blipFill>
          <a:blip r:embed="rId2"/>
          <a:srcRect l="5724" t="8519" r="9562" b="8518"/>
          <a:stretch>
            <a:fillRect/>
          </a:stretch>
        </p:blipFill>
        <p:spPr>
          <a:xfrm>
            <a:off x="152400" y="1276350"/>
            <a:ext cx="4757143" cy="3600000"/>
          </a:xfrm>
          <a:prstGeom prst="rect">
            <a:avLst/>
          </a:prstGeom>
        </p:spPr>
      </p:pic>
      <p:sp>
        <p:nvSpPr>
          <p:cNvPr id="3" name="TextBox 2"/>
          <p:cNvSpPr txBox="1"/>
          <p:nvPr/>
        </p:nvSpPr>
        <p:spPr>
          <a:xfrm>
            <a:off x="5029200" y="1733550"/>
            <a:ext cx="3886200" cy="830997"/>
          </a:xfrm>
          <a:prstGeom prst="rect">
            <a:avLst/>
          </a:prstGeom>
          <a:noFill/>
        </p:spPr>
        <p:txBody>
          <a:bodyPr wrap="square" rtlCol="0">
            <a:spAutoFit/>
          </a:bodyPr>
          <a:lstStyle/>
          <a:p>
            <a:pPr>
              <a:buFont typeface="Arial" pitchFamily="34" charset="0"/>
              <a:buChar char="•"/>
            </a:pPr>
            <a:r>
              <a:rPr lang="en-US" sz="1200" dirty="0" smtClean="0"/>
              <a:t>Both EDI and SEDI ; non-vanishing measures of </a:t>
            </a:r>
            <a:r>
              <a:rPr lang="en-US" sz="1200" dirty="0" smtClean="0"/>
              <a:t>association</a:t>
            </a:r>
          </a:p>
          <a:p>
            <a:pPr>
              <a:buFont typeface="Arial" pitchFamily="34" charset="0"/>
              <a:buChar char="•"/>
            </a:pPr>
            <a:r>
              <a:rPr lang="en-US" sz="1200" dirty="0" smtClean="0"/>
              <a:t>Meaningful values for rate events</a:t>
            </a:r>
          </a:p>
          <a:p>
            <a:pPr>
              <a:buFont typeface="Arial" pitchFamily="34" charset="0"/>
              <a:buChar char="•"/>
            </a:pPr>
            <a:r>
              <a:rPr lang="en-US" sz="1200" dirty="0" smtClean="0"/>
              <a:t>Useful measure skill in predicting extreme events</a:t>
            </a:r>
            <a:endParaRPr lang="en-US" sz="1200" dirty="0"/>
          </a:p>
        </p:txBody>
      </p:sp>
      <p:sp>
        <p:nvSpPr>
          <p:cNvPr id="4" name="Title 1"/>
          <p:cNvSpPr txBox="1">
            <a:spLocks/>
          </p:cNvSpPr>
          <p:nvPr/>
        </p:nvSpPr>
        <p:spPr>
          <a:xfrm>
            <a:off x="484584" y="339538"/>
            <a:ext cx="8354616" cy="1050398"/>
          </a:xfrm>
          <a:prstGeom prst="rect">
            <a:avLst/>
          </a:prstGeom>
        </p:spPr>
        <p:txBody>
          <a:bodyPr/>
          <a:lstStyle/>
          <a:p>
            <a:pPr marL="0" marR="0" lvl="0" indent="0" algn="l" defTabSz="3429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smtClean="0">
                <a:ln>
                  <a:noFill/>
                </a:ln>
                <a:solidFill>
                  <a:schemeClr val="tx2"/>
                </a:solidFill>
                <a:effectLst/>
                <a:uLnTx/>
                <a:uFillTx/>
                <a:latin typeface="+mj-lt"/>
                <a:ea typeface="+mj-ea"/>
                <a:cs typeface="+mj-cs"/>
              </a:rPr>
              <a:t>Extremal Dependence Index (EDI) 		</a:t>
            </a:r>
            <a:r>
              <a:rPr kumimoji="0" lang="en-US" sz="2000" b="1" i="0" u="none" strike="noStrike" kern="1200" cap="none" spc="0" normalizeH="0" baseline="0" noProof="0" smtClean="0">
                <a:ln>
                  <a:noFill/>
                </a:ln>
                <a:solidFill>
                  <a:srgbClr val="FFFF00"/>
                </a:solidFill>
                <a:effectLst/>
                <a:uLnTx/>
                <a:uFillTx/>
                <a:latin typeface="+mj-lt"/>
                <a:ea typeface="+mj-ea"/>
                <a:cs typeface="+mj-cs"/>
              </a:rPr>
              <a:t>-1 to 1 ; 1 is perfect</a:t>
            </a:r>
            <a:endParaRPr kumimoji="0" lang="en-US" sz="2000" b="1" i="0" u="none" strike="noStrike" kern="1200" cap="none" spc="0" normalizeH="0" baseline="0" noProof="0" dirty="0">
              <a:ln>
                <a:noFill/>
              </a:ln>
              <a:solidFill>
                <a:srgbClr val="FFFF00"/>
              </a:solidFill>
              <a:effectLst/>
              <a:uLnTx/>
              <a:uFillTx/>
              <a:latin typeface="+mj-lt"/>
              <a:ea typeface="+mj-ea"/>
              <a:cs typeface="+mj-cs"/>
            </a:endParaRPr>
          </a:p>
        </p:txBody>
      </p:sp>
      <p:sp>
        <p:nvSpPr>
          <p:cNvPr id="5" name="Title 1"/>
          <p:cNvSpPr txBox="1">
            <a:spLocks/>
          </p:cNvSpPr>
          <p:nvPr/>
        </p:nvSpPr>
        <p:spPr>
          <a:xfrm>
            <a:off x="457200" y="742950"/>
            <a:ext cx="8686800" cy="1050398"/>
          </a:xfrm>
          <a:prstGeom prst="rect">
            <a:avLst/>
          </a:prstGeom>
        </p:spPr>
        <p:txBody>
          <a:bodyPr vert="horz" lIns="91440" tIns="45720" rIns="91440" bIns="45720" rtlCol="0" anchor="t">
            <a:noAutofit/>
          </a:bodyPr>
          <a:lstStyle/>
          <a:p>
            <a:pPr lvl="0" defTabSz="342900">
              <a:spcBef>
                <a:spcPct val="0"/>
              </a:spcBef>
              <a:defRPr/>
            </a:pPr>
            <a:r>
              <a:rPr kumimoji="0" lang="en-US" b="1" i="0" u="none" strike="noStrike" kern="1200" cap="none" spc="0" normalizeH="0" baseline="0" noProof="0" dirty="0" err="1" smtClean="0">
                <a:ln>
                  <a:noFill/>
                </a:ln>
                <a:solidFill>
                  <a:schemeClr val="tx2"/>
                </a:solidFill>
                <a:effectLst/>
                <a:uLnTx/>
                <a:uFillTx/>
                <a:latin typeface="+mj-lt"/>
                <a:ea typeface="+mj-ea"/>
                <a:cs typeface="+mj-cs"/>
              </a:rPr>
              <a:t>Symmertic</a:t>
            </a:r>
            <a:r>
              <a:rPr kumimoji="0" lang="en-US" b="1" i="0" u="none" strike="noStrike" kern="1200" cap="none" spc="0" normalizeH="0" baseline="0" noProof="0" dirty="0" smtClean="0">
                <a:ln>
                  <a:noFill/>
                </a:ln>
                <a:solidFill>
                  <a:schemeClr val="tx2"/>
                </a:solidFill>
                <a:effectLst/>
                <a:uLnTx/>
                <a:uFillTx/>
                <a:latin typeface="+mj-lt"/>
                <a:ea typeface="+mj-ea"/>
                <a:cs typeface="+mj-cs"/>
              </a:rPr>
              <a:t> </a:t>
            </a:r>
            <a:r>
              <a:rPr kumimoji="0" lang="en-US" b="1" i="0" u="none" strike="noStrike" kern="1200" cap="none" spc="0" normalizeH="0" baseline="0" noProof="0" dirty="0" err="1" smtClean="0">
                <a:ln>
                  <a:noFill/>
                </a:ln>
                <a:solidFill>
                  <a:schemeClr val="tx2"/>
                </a:solidFill>
                <a:effectLst/>
                <a:uLnTx/>
                <a:uFillTx/>
                <a:latin typeface="+mj-lt"/>
                <a:ea typeface="+mj-ea"/>
                <a:cs typeface="+mj-cs"/>
              </a:rPr>
              <a:t>Extremal</a:t>
            </a:r>
            <a:r>
              <a:rPr kumimoji="0" lang="en-US" b="1" i="0" u="none" strike="noStrike" kern="1200" cap="none" spc="0" normalizeH="0" baseline="0" noProof="0" dirty="0" smtClean="0">
                <a:ln>
                  <a:noFill/>
                </a:ln>
                <a:solidFill>
                  <a:schemeClr val="tx2"/>
                </a:solidFill>
                <a:effectLst/>
                <a:uLnTx/>
                <a:uFillTx/>
                <a:latin typeface="+mj-lt"/>
                <a:ea typeface="+mj-ea"/>
                <a:cs typeface="+mj-cs"/>
              </a:rPr>
              <a:t> Dependence Index (SEDI)			</a:t>
            </a:r>
            <a:r>
              <a:rPr lang="en-US" b="1" dirty="0" smtClean="0">
                <a:solidFill>
                  <a:srgbClr val="FFFF00"/>
                </a:solidFill>
              </a:rPr>
              <a:t> -1 to 1 ; 1 is perfect</a:t>
            </a:r>
            <a:endParaRPr kumimoji="0" lang="en-US" b="1" i="0" u="none" strike="noStrike" kern="120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7239000" y="2495550"/>
            <a:ext cx="1511464" cy="2160000"/>
          </a:xfrm>
          <a:prstGeom prst="rect">
            <a:avLst/>
          </a:prstGeom>
          <a:noFill/>
          <a:ln w="9525">
            <a:noFill/>
            <a:miter lim="800000"/>
            <a:headEnd/>
            <a:tailEnd/>
          </a:ln>
          <a:effectLst/>
        </p:spPr>
      </p:pic>
      <p:pic>
        <p:nvPicPr>
          <p:cNvPr id="73732" name="Picture 4"/>
          <p:cNvPicPr>
            <a:picLocks noChangeAspect="1" noChangeArrowheads="1"/>
          </p:cNvPicPr>
          <p:nvPr/>
        </p:nvPicPr>
        <p:blipFill>
          <a:blip r:embed="rId3"/>
          <a:srcRect/>
          <a:stretch>
            <a:fillRect/>
          </a:stretch>
        </p:blipFill>
        <p:spPr bwMode="auto">
          <a:xfrm>
            <a:off x="76200" y="819150"/>
            <a:ext cx="3724138" cy="2160000"/>
          </a:xfrm>
          <a:prstGeom prst="rect">
            <a:avLst/>
          </a:prstGeom>
          <a:noFill/>
          <a:ln w="9525">
            <a:noFill/>
            <a:miter lim="800000"/>
            <a:headEnd/>
            <a:tailEnd/>
          </a:ln>
          <a:effectLst/>
        </p:spPr>
      </p:pic>
      <p:pic>
        <p:nvPicPr>
          <p:cNvPr id="73731" name="Picture 3"/>
          <p:cNvPicPr>
            <a:picLocks noChangeAspect="1" noChangeArrowheads="1"/>
          </p:cNvPicPr>
          <p:nvPr/>
        </p:nvPicPr>
        <p:blipFill>
          <a:blip r:embed="rId4"/>
          <a:srcRect/>
          <a:stretch>
            <a:fillRect/>
          </a:stretch>
        </p:blipFill>
        <p:spPr bwMode="auto">
          <a:xfrm>
            <a:off x="3200400" y="2724150"/>
            <a:ext cx="3774255" cy="2160000"/>
          </a:xfrm>
          <a:prstGeom prst="rect">
            <a:avLst/>
          </a:prstGeom>
          <a:noFill/>
          <a:ln w="9525">
            <a:noFill/>
            <a:miter lim="800000"/>
            <a:headEnd/>
            <a:tailEnd/>
          </a:ln>
          <a:effectLst/>
        </p:spPr>
      </p:pic>
      <p:sp>
        <p:nvSpPr>
          <p:cNvPr id="5" name="TextBox 4"/>
          <p:cNvSpPr txBox="1"/>
          <p:nvPr/>
        </p:nvSpPr>
        <p:spPr>
          <a:xfrm>
            <a:off x="4038600" y="971550"/>
            <a:ext cx="4572000" cy="923330"/>
          </a:xfrm>
          <a:prstGeom prst="rect">
            <a:avLst/>
          </a:prstGeom>
          <a:noFill/>
        </p:spPr>
        <p:txBody>
          <a:bodyPr wrap="square" rtlCol="0">
            <a:spAutoFit/>
          </a:bodyPr>
          <a:lstStyle/>
          <a:p>
            <a:r>
              <a:rPr lang="en-US" dirty="0" smtClean="0"/>
              <a:t>SEDI is now the standard score for monitoring the skill in predicting the extreme events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2"/>
          <a:srcRect/>
          <a:stretch>
            <a:fillRect/>
          </a:stretch>
        </p:blipFill>
        <p:spPr bwMode="auto">
          <a:xfrm>
            <a:off x="3581400" y="1047750"/>
            <a:ext cx="5197862" cy="2880000"/>
          </a:xfrm>
          <a:prstGeom prst="rect">
            <a:avLst/>
          </a:prstGeom>
          <a:noFill/>
          <a:ln w="9525">
            <a:noFill/>
            <a:miter lim="800000"/>
            <a:headEnd/>
            <a:tailEnd/>
          </a:ln>
          <a:effectLst/>
        </p:spPr>
      </p:pic>
      <p:pic>
        <p:nvPicPr>
          <p:cNvPr id="74755" name="Picture 3"/>
          <p:cNvPicPr>
            <a:picLocks noChangeAspect="1" noChangeArrowheads="1"/>
          </p:cNvPicPr>
          <p:nvPr/>
        </p:nvPicPr>
        <p:blipFill>
          <a:blip r:embed="rId3" cstate="print"/>
          <a:srcRect/>
          <a:stretch>
            <a:fillRect/>
          </a:stretch>
        </p:blipFill>
        <p:spPr bwMode="auto">
          <a:xfrm>
            <a:off x="152401" y="742950"/>
            <a:ext cx="2425139" cy="2160000"/>
          </a:xfrm>
          <a:prstGeom prst="rect">
            <a:avLst/>
          </a:prstGeom>
          <a:noFill/>
          <a:ln w="9525">
            <a:noFill/>
            <a:miter lim="800000"/>
            <a:headEnd/>
            <a:tailEnd/>
          </a:ln>
          <a:effectLst/>
        </p:spPr>
      </p:pic>
      <p:sp>
        <p:nvSpPr>
          <p:cNvPr id="4" name="TextBox 3"/>
          <p:cNvSpPr txBox="1"/>
          <p:nvPr/>
        </p:nvSpPr>
        <p:spPr>
          <a:xfrm>
            <a:off x="2819400" y="285750"/>
            <a:ext cx="5638800" cy="923330"/>
          </a:xfrm>
          <a:prstGeom prst="rect">
            <a:avLst/>
          </a:prstGeom>
          <a:noFill/>
        </p:spPr>
        <p:txBody>
          <a:bodyPr wrap="square" rtlCol="0">
            <a:spAutoFit/>
          </a:bodyPr>
          <a:lstStyle/>
          <a:p>
            <a:r>
              <a:rPr lang="en-US" dirty="0" smtClean="0"/>
              <a:t>Improved skill in predicting extreme rain in the Met Office rainfall forecasts over Hilly regions of India</a:t>
            </a:r>
            <a:endParaRPr lang="en-US" dirty="0"/>
          </a:p>
        </p:txBody>
      </p:sp>
      <p:pic>
        <p:nvPicPr>
          <p:cNvPr id="74756" name="Picture 4"/>
          <p:cNvPicPr>
            <a:picLocks noChangeAspect="1" noChangeArrowheads="1"/>
          </p:cNvPicPr>
          <p:nvPr/>
        </p:nvPicPr>
        <p:blipFill>
          <a:blip r:embed="rId4" cstate="print"/>
          <a:srcRect/>
          <a:stretch>
            <a:fillRect/>
          </a:stretch>
        </p:blipFill>
        <p:spPr bwMode="auto">
          <a:xfrm>
            <a:off x="152400" y="3181350"/>
            <a:ext cx="3237931" cy="1800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304800" y="0"/>
            <a:ext cx="8077200" cy="857250"/>
          </a:xfrm>
        </p:spPr>
        <p:txBody>
          <a:bodyPr/>
          <a:lstStyle/>
          <a:p>
            <a:pPr algn="ctr" eaLnBrk="1" hangingPunct="1"/>
            <a:r>
              <a:rPr lang="en-US" dirty="0"/>
              <a:t>The Mumbai </a:t>
            </a:r>
            <a:r>
              <a:rPr lang="en-US" dirty="0" smtClean="0"/>
              <a:t>Deluge 27 Jul 2005</a:t>
            </a:r>
            <a:endParaRPr lang="en-US" dirty="0"/>
          </a:p>
        </p:txBody>
      </p:sp>
      <p:pic>
        <p:nvPicPr>
          <p:cNvPr id="52228" name="Picture 7" descr="bombay_trm_2005206-208_lrg"/>
          <p:cNvPicPr>
            <a:picLocks noChangeAspect="1" noChangeArrowheads="1"/>
          </p:cNvPicPr>
          <p:nvPr/>
        </p:nvPicPr>
        <p:blipFill>
          <a:blip r:embed="rId2" cstate="print"/>
          <a:srcRect/>
          <a:stretch>
            <a:fillRect/>
          </a:stretch>
        </p:blipFill>
        <p:spPr bwMode="auto">
          <a:xfrm>
            <a:off x="-42118" y="666750"/>
            <a:ext cx="3928318" cy="2820069"/>
          </a:xfrm>
          <a:prstGeom prst="rect">
            <a:avLst/>
          </a:prstGeom>
          <a:noFill/>
          <a:ln w="9525">
            <a:noFill/>
            <a:miter lim="800000"/>
            <a:headEnd/>
            <a:tailEnd/>
          </a:ln>
        </p:spPr>
      </p:pic>
      <p:pic>
        <p:nvPicPr>
          <p:cNvPr id="52229" name="Picture 9" descr="ANd9GcR-XEE_Ws8zzFXUyTdNOCtscbYmabldmofL5CWH087XCKXToqbo"/>
          <p:cNvPicPr>
            <a:picLocks noChangeAspect="1" noChangeArrowheads="1"/>
          </p:cNvPicPr>
          <p:nvPr/>
        </p:nvPicPr>
        <p:blipFill>
          <a:blip r:embed="rId3" cstate="print"/>
          <a:srcRect/>
          <a:stretch>
            <a:fillRect/>
          </a:stretch>
        </p:blipFill>
        <p:spPr bwMode="auto">
          <a:xfrm>
            <a:off x="6553200" y="1200150"/>
            <a:ext cx="2590800" cy="1723345"/>
          </a:xfrm>
          <a:prstGeom prst="rect">
            <a:avLst/>
          </a:prstGeom>
          <a:noFill/>
          <a:ln w="9525">
            <a:noFill/>
            <a:miter lim="800000"/>
            <a:headEnd/>
            <a:tailEnd/>
          </a:ln>
        </p:spPr>
      </p:pic>
      <p:pic>
        <p:nvPicPr>
          <p:cNvPr id="52230" name="Picture 13" descr="2007071158670201"/>
          <p:cNvPicPr>
            <a:picLocks noChangeAspect="1" noChangeArrowheads="1"/>
          </p:cNvPicPr>
          <p:nvPr/>
        </p:nvPicPr>
        <p:blipFill>
          <a:blip r:embed="rId4" cstate="print"/>
          <a:srcRect/>
          <a:stretch>
            <a:fillRect/>
          </a:stretch>
        </p:blipFill>
        <p:spPr bwMode="auto">
          <a:xfrm>
            <a:off x="3886200" y="707003"/>
            <a:ext cx="2775857" cy="2245747"/>
          </a:xfrm>
          <a:prstGeom prst="rect">
            <a:avLst/>
          </a:prstGeom>
          <a:noFill/>
          <a:ln w="9525">
            <a:noFill/>
            <a:miter lim="800000"/>
            <a:headEnd/>
            <a:tailEnd/>
          </a:ln>
        </p:spPr>
      </p:pic>
      <p:sp>
        <p:nvSpPr>
          <p:cNvPr id="52232" name="Rectangle 16"/>
          <p:cNvSpPr>
            <a:spLocks/>
          </p:cNvSpPr>
          <p:nvPr/>
        </p:nvSpPr>
        <p:spPr bwMode="auto">
          <a:xfrm>
            <a:off x="4724400" y="2952750"/>
            <a:ext cx="4343400" cy="651272"/>
          </a:xfrm>
          <a:prstGeom prst="rect">
            <a:avLst/>
          </a:prstGeom>
          <a:noFill/>
          <a:ln w="9525">
            <a:noFill/>
            <a:miter lim="800000"/>
            <a:headEnd/>
            <a:tailEnd/>
          </a:ln>
        </p:spPr>
        <p:txBody>
          <a:bodyPr/>
          <a:lstStyle/>
          <a:p>
            <a:pPr marL="257175" indent="-257175" eaLnBrk="0" hangingPunct="0">
              <a:spcBef>
                <a:spcPct val="20000"/>
              </a:spcBef>
            </a:pPr>
            <a:r>
              <a:rPr lang="en-US" sz="1200" b="1" dirty="0" smtClean="0"/>
              <a:t>994mm in 24 hours. (03UTC26th to 03UTC 27</a:t>
            </a:r>
            <a:r>
              <a:rPr lang="en-US" sz="1200" b="1" baseline="30000" dirty="0" smtClean="0"/>
              <a:t>th</a:t>
            </a:r>
            <a:r>
              <a:rPr lang="en-US" sz="1200" b="1" dirty="0" smtClean="0"/>
              <a:t> July 2005</a:t>
            </a:r>
          </a:p>
          <a:p>
            <a:pPr marL="257175" indent="-257175" eaLnBrk="0" hangingPunct="0">
              <a:spcBef>
                <a:spcPct val="20000"/>
              </a:spcBef>
            </a:pPr>
            <a:r>
              <a:rPr lang="en-US" sz="1200" b="1" dirty="0" smtClean="0"/>
              <a:t>Significant </a:t>
            </a:r>
            <a:r>
              <a:rPr lang="en-US" sz="1200" b="1" dirty="0"/>
              <a:t>portion of the season total rain in one </a:t>
            </a:r>
            <a:r>
              <a:rPr lang="en-US" sz="1200" b="1" dirty="0" smtClean="0"/>
              <a:t>day</a:t>
            </a:r>
          </a:p>
        </p:txBody>
      </p:sp>
      <p:pic>
        <p:nvPicPr>
          <p:cNvPr id="72706" name="Picture 2" descr="https://www.imdpune.gov.in/hydrology/normal/normal_100/mumbai.png"/>
          <p:cNvPicPr>
            <a:picLocks noChangeAspect="1" noChangeArrowheads="1"/>
          </p:cNvPicPr>
          <p:nvPr/>
        </p:nvPicPr>
        <p:blipFill>
          <a:blip r:embed="rId5"/>
          <a:srcRect/>
          <a:stretch>
            <a:fillRect/>
          </a:stretch>
        </p:blipFill>
        <p:spPr bwMode="auto">
          <a:xfrm>
            <a:off x="1676400" y="3257550"/>
            <a:ext cx="2833233" cy="1800000"/>
          </a:xfrm>
          <a:prstGeom prst="rect">
            <a:avLst/>
          </a:prstGeom>
          <a:noFill/>
        </p:spPr>
      </p:pic>
    </p:spTree>
    <p:extLst>
      <p:ext uri="{BB962C8B-B14F-4D97-AF65-F5344CB8AC3E}">
        <p14:creationId xmlns="" xmlns:p14="http://schemas.microsoft.com/office/powerpoint/2010/main" val="87363955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133350"/>
            <a:ext cx="7239000" cy="369332"/>
          </a:xfrm>
          <a:prstGeom prst="rect">
            <a:avLst/>
          </a:prstGeom>
          <a:noFill/>
        </p:spPr>
        <p:txBody>
          <a:bodyPr wrap="square" rtlCol="0">
            <a:spAutoFit/>
          </a:bodyPr>
          <a:lstStyle/>
          <a:p>
            <a:r>
              <a:rPr lang="en-US" dirty="0" smtClean="0"/>
              <a:t>Odds Ratio 	 </a:t>
            </a:r>
            <a:r>
              <a:rPr lang="en-US" dirty="0" smtClean="0">
                <a:solidFill>
                  <a:srgbClr val="FFFF00"/>
                </a:solidFill>
              </a:rPr>
              <a:t>0 to ∞, 1 indicates no skill. </a:t>
            </a:r>
            <a:r>
              <a:rPr lang="en-US" b="1" dirty="0" smtClean="0">
                <a:solidFill>
                  <a:srgbClr val="FFFF00"/>
                </a:solidFill>
              </a:rPr>
              <a:t>Perfect score:</a:t>
            </a:r>
            <a:r>
              <a:rPr lang="en-US" dirty="0" smtClean="0">
                <a:solidFill>
                  <a:srgbClr val="FFFF00"/>
                </a:solidFill>
              </a:rPr>
              <a:t> ∞</a:t>
            </a:r>
            <a:endParaRPr lang="en-US" dirty="0">
              <a:solidFill>
                <a:srgbClr val="FFFF00"/>
              </a:solidFill>
            </a:endParaRPr>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0657"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14400" y="666750"/>
            <a:ext cx="1663700" cy="1174750"/>
          </a:xfrm>
          <a:prstGeom prst="rect">
            <a:avLst/>
          </a:prstGeom>
          <a:noFill/>
        </p:spPr>
      </p:pic>
      <p:sp>
        <p:nvSpPr>
          <p:cNvPr id="70659" name="Rectangle 3"/>
          <p:cNvSpPr>
            <a:spLocks noChangeArrowheads="1"/>
          </p:cNvSpPr>
          <p:nvPr/>
        </p:nvSpPr>
        <p:spPr bwMode="auto">
          <a:xfrm>
            <a:off x="0" y="16319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TextBox 6"/>
          <p:cNvSpPr txBox="1"/>
          <p:nvPr/>
        </p:nvSpPr>
        <p:spPr>
          <a:xfrm>
            <a:off x="3429000" y="1047750"/>
            <a:ext cx="5638800" cy="1938992"/>
          </a:xfrm>
          <a:prstGeom prst="rect">
            <a:avLst/>
          </a:prstGeom>
          <a:noFill/>
        </p:spPr>
        <p:txBody>
          <a:bodyPr wrap="square" rtlCol="0">
            <a:spAutoFit/>
          </a:bodyPr>
          <a:lstStyle/>
          <a:p>
            <a:r>
              <a:rPr lang="en-US" sz="1200" i="1" dirty="0" smtClean="0"/>
              <a:t>What is the ratio of the odds of a "yes" forecast being correct, to the odds of a "yes" forecast being wrong? </a:t>
            </a:r>
            <a:r>
              <a:rPr lang="en-US" sz="1200" dirty="0" smtClean="0">
                <a:solidFill>
                  <a:srgbClr val="FFFF00"/>
                </a:solidFill>
              </a:rPr>
              <a:t>Measures the ratio of the odds of making a hit to the odds of making a false alarm. </a:t>
            </a:r>
          </a:p>
          <a:p>
            <a:r>
              <a:rPr lang="en-US" sz="1200" dirty="0" smtClean="0"/>
              <a:t>This ratio is greater than one when the hit rate exceeds</a:t>
            </a:r>
          </a:p>
          <a:p>
            <a:r>
              <a:rPr lang="en-US" sz="1200" dirty="0" smtClean="0"/>
              <a:t>the false alarm rate.</a:t>
            </a:r>
            <a:endParaRPr lang="en-US" sz="1200" dirty="0" smtClean="0">
              <a:solidFill>
                <a:srgbClr val="FFFF00"/>
              </a:solidFill>
            </a:endParaRPr>
          </a:p>
          <a:p>
            <a:pPr>
              <a:buFont typeface="Arial" pitchFamily="34" charset="0"/>
              <a:buChar char="•"/>
            </a:pPr>
            <a:r>
              <a:rPr lang="en-US" sz="1200" dirty="0" smtClean="0">
                <a:solidFill>
                  <a:srgbClr val="FFFF00"/>
                </a:solidFill>
              </a:rPr>
              <a:t>The logarithm of the odds ratio is often used instead of the original value. Takes prior probabilities into account. </a:t>
            </a:r>
          </a:p>
          <a:p>
            <a:pPr>
              <a:buFont typeface="Arial" pitchFamily="34" charset="0"/>
              <a:buChar char="•"/>
            </a:pPr>
            <a:r>
              <a:rPr lang="en-US" sz="1200" dirty="0" smtClean="0">
                <a:solidFill>
                  <a:srgbClr val="FFFF00"/>
                </a:solidFill>
              </a:rPr>
              <a:t>Gives better scores for rarer events. </a:t>
            </a:r>
          </a:p>
          <a:p>
            <a:pPr>
              <a:buFont typeface="Arial" pitchFamily="34" charset="0"/>
              <a:buChar char="•"/>
            </a:pPr>
            <a:r>
              <a:rPr lang="en-US" sz="1200" dirty="0" smtClean="0">
                <a:solidFill>
                  <a:srgbClr val="FFFF00"/>
                </a:solidFill>
              </a:rPr>
              <a:t>Less sensitive to hedging. </a:t>
            </a:r>
          </a:p>
          <a:p>
            <a:pPr>
              <a:buFont typeface="Arial" pitchFamily="34" charset="0"/>
              <a:buChar char="•"/>
            </a:pPr>
            <a:r>
              <a:rPr lang="en-US" sz="1200" dirty="0" smtClean="0">
                <a:solidFill>
                  <a:srgbClr val="FFFF00"/>
                </a:solidFill>
              </a:rPr>
              <a:t>Do not use if any of the cells in the contingency table are equal to 0. </a:t>
            </a:r>
            <a:endParaRPr lang="en-US" sz="1200" dirty="0">
              <a:solidFill>
                <a:srgbClr val="FFFF00"/>
              </a:solidFill>
            </a:endParaRPr>
          </a:p>
        </p:txBody>
      </p:sp>
      <p:sp>
        <p:nvSpPr>
          <p:cNvPr id="8" name="TextBox 7"/>
          <p:cNvSpPr txBox="1"/>
          <p:nvPr/>
        </p:nvSpPr>
        <p:spPr>
          <a:xfrm>
            <a:off x="381000" y="3486150"/>
            <a:ext cx="7851829" cy="369332"/>
          </a:xfrm>
          <a:prstGeom prst="rect">
            <a:avLst/>
          </a:prstGeom>
          <a:noFill/>
        </p:spPr>
        <p:txBody>
          <a:bodyPr wrap="none" rtlCol="0">
            <a:spAutoFit/>
          </a:bodyPr>
          <a:lstStyle/>
          <a:p>
            <a:r>
              <a:rPr lang="en-US" dirty="0" smtClean="0"/>
              <a:t>Log odds ratio :		</a:t>
            </a:r>
            <a:r>
              <a:rPr lang="en-US" dirty="0" smtClean="0">
                <a:solidFill>
                  <a:srgbClr val="FFFF00"/>
                </a:solidFill>
              </a:rPr>
              <a:t> -∞ to ∞, 0 indicates no skill.  Perfect score: ∞</a:t>
            </a:r>
            <a:endParaRPr lang="en-US" dirty="0">
              <a:solidFill>
                <a:srgbClr val="FFFF00"/>
              </a:solidFill>
            </a:endParaRPr>
          </a:p>
        </p:txBody>
      </p:sp>
      <p:sp>
        <p:nvSpPr>
          <p:cNvPr id="266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66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066800" y="2190750"/>
            <a:ext cx="1073150" cy="622300"/>
          </a:xfrm>
          <a:prstGeom prst="rect">
            <a:avLst/>
          </a:prstGeom>
          <a:noFill/>
        </p:spPr>
      </p:pic>
      <p:sp>
        <p:nvSpPr>
          <p:cNvPr id="26627" name="Rectangle 3"/>
          <p:cNvSpPr>
            <a:spLocks noChangeArrowheads="1"/>
          </p:cNvSpPr>
          <p:nvPr/>
        </p:nvSpPr>
        <p:spPr bwMode="auto">
          <a:xfrm>
            <a:off x="0" y="1079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R.png"/>
          <p:cNvPicPr>
            <a:picLocks noChangeAspect="1"/>
          </p:cNvPicPr>
          <p:nvPr/>
        </p:nvPicPr>
        <p:blipFill>
          <a:blip r:embed="rId2"/>
          <a:srcRect l="6542" t="7937" r="8406" b="7396"/>
          <a:stretch>
            <a:fillRect/>
          </a:stretch>
        </p:blipFill>
        <p:spPr>
          <a:xfrm>
            <a:off x="152400" y="133350"/>
            <a:ext cx="3744000" cy="2880000"/>
          </a:xfrm>
          <a:prstGeom prst="rect">
            <a:avLst/>
          </a:prstGeom>
        </p:spPr>
      </p:pic>
      <p:pic>
        <p:nvPicPr>
          <p:cNvPr id="2" name="Picture 1" descr="logOR.png"/>
          <p:cNvPicPr>
            <a:picLocks noChangeAspect="1"/>
          </p:cNvPicPr>
          <p:nvPr/>
        </p:nvPicPr>
        <p:blipFill>
          <a:blip r:embed="rId3"/>
          <a:srcRect l="5135" t="7396" r="9814" b="7937"/>
          <a:stretch>
            <a:fillRect/>
          </a:stretch>
        </p:blipFill>
        <p:spPr>
          <a:xfrm>
            <a:off x="4191000" y="1733550"/>
            <a:ext cx="3962400" cy="304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SS.png"/>
          <p:cNvPicPr>
            <a:picLocks noChangeAspect="1"/>
          </p:cNvPicPr>
          <p:nvPr/>
        </p:nvPicPr>
        <p:blipFill>
          <a:blip r:embed="rId2"/>
          <a:srcRect l="5354" t="8519" r="9933" b="8518"/>
          <a:stretch>
            <a:fillRect/>
          </a:stretch>
        </p:blipFill>
        <p:spPr>
          <a:xfrm>
            <a:off x="0" y="133350"/>
            <a:ext cx="4757143" cy="3600000"/>
          </a:xfrm>
          <a:prstGeom prst="rect">
            <a:avLst/>
          </a:prstGeom>
        </p:spPr>
      </p:pic>
      <p:sp>
        <p:nvSpPr>
          <p:cNvPr id="716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71683" name="Rectangle 3"/>
          <p:cNvSpPr>
            <a:spLocks noChangeArrowheads="1"/>
          </p:cNvSpPr>
          <p:nvPr/>
        </p:nvSpPr>
        <p:spPr bwMode="auto">
          <a:xfrm>
            <a:off x="0" y="1149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4800600" y="438150"/>
            <a:ext cx="4343400" cy="584775"/>
          </a:xfrm>
          <a:prstGeom prst="rect">
            <a:avLst/>
          </a:prstGeom>
          <a:noFill/>
        </p:spPr>
        <p:txBody>
          <a:bodyPr wrap="square" rtlCol="0">
            <a:spAutoFit/>
          </a:bodyPr>
          <a:lstStyle/>
          <a:p>
            <a:r>
              <a:rPr lang="en-US" sz="1600" dirty="0" smtClean="0"/>
              <a:t>Odds Ratio Skill Score</a:t>
            </a:r>
          </a:p>
          <a:p>
            <a:r>
              <a:rPr lang="en-US" sz="1600" dirty="0" smtClean="0"/>
              <a:t> -</a:t>
            </a:r>
            <a:r>
              <a:rPr lang="en-US" sz="1400" dirty="0" smtClean="0">
                <a:solidFill>
                  <a:srgbClr val="FFFF00"/>
                </a:solidFill>
              </a:rPr>
              <a:t>1 to 1, 0 indicates no skill. </a:t>
            </a:r>
            <a:r>
              <a:rPr lang="en-US" sz="1400" b="1" dirty="0" smtClean="0">
                <a:solidFill>
                  <a:srgbClr val="FFFF00"/>
                </a:solidFill>
              </a:rPr>
              <a:t>Perfect score:</a:t>
            </a:r>
            <a:r>
              <a:rPr lang="en-US" sz="1400" dirty="0" smtClean="0">
                <a:solidFill>
                  <a:srgbClr val="FFFF00"/>
                </a:solidFill>
              </a:rPr>
              <a:t> 1</a:t>
            </a:r>
            <a:endParaRPr lang="en-US" sz="1600" dirty="0">
              <a:solidFill>
                <a:srgbClr val="FFFF00"/>
              </a:solidFill>
            </a:endParaRPr>
          </a:p>
        </p:txBody>
      </p:sp>
      <p:sp>
        <p:nvSpPr>
          <p:cNvPr id="7" name="TextBox 6"/>
          <p:cNvSpPr txBox="1"/>
          <p:nvPr/>
        </p:nvSpPr>
        <p:spPr>
          <a:xfrm>
            <a:off x="4800600" y="1962150"/>
            <a:ext cx="4343400" cy="461665"/>
          </a:xfrm>
          <a:prstGeom prst="rect">
            <a:avLst/>
          </a:prstGeom>
          <a:noFill/>
        </p:spPr>
        <p:txBody>
          <a:bodyPr wrap="square" rtlCol="0">
            <a:spAutoFit/>
          </a:bodyPr>
          <a:lstStyle/>
          <a:p>
            <a:r>
              <a:rPr lang="en-US" sz="1200" i="1" dirty="0" smtClean="0"/>
              <a:t>What was the improvement of the forecast over random chance?</a:t>
            </a:r>
            <a:endParaRPr lang="en-US" sz="1200" i="1" dirty="0"/>
          </a:p>
        </p:txBody>
      </p:sp>
      <p:sp>
        <p:nvSpPr>
          <p:cNvPr id="245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4577"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953000" y="1047750"/>
            <a:ext cx="2368550" cy="692150"/>
          </a:xfrm>
          <a:prstGeom prst="rect">
            <a:avLst/>
          </a:prstGeom>
          <a:noFill/>
        </p:spPr>
      </p:pic>
      <p:sp>
        <p:nvSpPr>
          <p:cNvPr id="24579" name="Rectangle 3"/>
          <p:cNvSpPr>
            <a:spLocks noChangeArrowheads="1"/>
          </p:cNvSpPr>
          <p:nvPr/>
        </p:nvSpPr>
        <p:spPr bwMode="auto">
          <a:xfrm>
            <a:off x="0" y="1149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228600" y="971550"/>
            <a:ext cx="8839200" cy="3962400"/>
          </a:xfrm>
        </p:spPr>
        <p:txBody>
          <a:bodyPr>
            <a:normAutofit/>
          </a:bodyPr>
          <a:lstStyle/>
          <a:p>
            <a:r>
              <a:rPr lang="en-US" sz="1200" dirty="0" err="1" smtClean="0"/>
              <a:t>Jolliffe</a:t>
            </a:r>
            <a:r>
              <a:rPr lang="en-US" sz="1200" dirty="0" smtClean="0"/>
              <a:t>, I.T., and D.B. Stephenson, 2012: </a:t>
            </a:r>
            <a:r>
              <a:rPr lang="en-US" sz="1200" i="1" dirty="0" smtClean="0"/>
              <a:t>Forecast Verification: A Practitioner's Guide in Atmospheric Science. 2nd Edition</a:t>
            </a:r>
            <a:r>
              <a:rPr lang="en-US" sz="1200" dirty="0" smtClean="0"/>
              <a:t>.  Wiley and Sons Ltd, 274 pp.</a:t>
            </a:r>
          </a:p>
          <a:p>
            <a:r>
              <a:rPr lang="en-US" sz="1200" dirty="0" smtClean="0"/>
              <a:t>Stephenson D.B., B. </a:t>
            </a:r>
            <a:r>
              <a:rPr lang="en-US" sz="1200" dirty="0" err="1" smtClean="0"/>
              <a:t>Casati</a:t>
            </a:r>
            <a:r>
              <a:rPr lang="en-US" sz="1200" dirty="0" smtClean="0"/>
              <a:t>, C.A.T. Ferro and C.A. Wilson, 2008: The extreme dependency score: a non-vanishing measure for forecasts of rare events. </a:t>
            </a:r>
            <a:r>
              <a:rPr lang="en-US" sz="1200" i="1" dirty="0" err="1" smtClean="0"/>
              <a:t>Meteorol</a:t>
            </a:r>
            <a:r>
              <a:rPr lang="en-US" sz="1200" i="1" dirty="0" smtClean="0"/>
              <a:t>. Appl.</a:t>
            </a:r>
            <a:r>
              <a:rPr lang="en-US" sz="1200" dirty="0" smtClean="0"/>
              <a:t>, </a:t>
            </a:r>
            <a:r>
              <a:rPr lang="en-US" sz="1200" b="1" dirty="0" smtClean="0"/>
              <a:t>15</a:t>
            </a:r>
            <a:r>
              <a:rPr lang="en-US" sz="1200" dirty="0" smtClean="0"/>
              <a:t>, 41-50.</a:t>
            </a:r>
          </a:p>
          <a:p>
            <a:r>
              <a:rPr lang="en-US" sz="1200" dirty="0" smtClean="0"/>
              <a:t>Ferro C.A.T., 2007: A probability model for verifying deterministic forecasts of extreme events. </a:t>
            </a:r>
            <a:r>
              <a:rPr lang="en-US" sz="1200" i="1" dirty="0" err="1" smtClean="0"/>
              <a:t>Wea</a:t>
            </a:r>
            <a:r>
              <a:rPr lang="en-US" sz="1200" i="1" dirty="0" smtClean="0"/>
              <a:t>. Forecasting</a:t>
            </a:r>
            <a:r>
              <a:rPr lang="en-US" sz="1200" dirty="0" smtClean="0"/>
              <a:t>, </a:t>
            </a:r>
            <a:r>
              <a:rPr lang="en-US" sz="1200" b="1" dirty="0" smtClean="0"/>
              <a:t>22</a:t>
            </a:r>
            <a:r>
              <a:rPr lang="en-US" sz="1200" dirty="0" smtClean="0"/>
              <a:t>, 1089-1100.</a:t>
            </a:r>
          </a:p>
          <a:p>
            <a:r>
              <a:rPr lang="en-US" sz="1200" dirty="0" smtClean="0"/>
              <a:t>Ferro C.A.T., and D.B. Stephenson, 2011: </a:t>
            </a:r>
            <a:r>
              <a:rPr lang="en-US" sz="1200" dirty="0" err="1" smtClean="0"/>
              <a:t>Extremal</a:t>
            </a:r>
            <a:r>
              <a:rPr lang="en-US" sz="1200" dirty="0" smtClean="0"/>
              <a:t> Dependence Indices: improved verification measures for deterministic forecasts of rare binary events. </a:t>
            </a:r>
            <a:r>
              <a:rPr lang="en-US" sz="1200" i="1" dirty="0" err="1" smtClean="0"/>
              <a:t>Wea</a:t>
            </a:r>
            <a:r>
              <a:rPr lang="en-US" sz="1200" i="1" dirty="0" smtClean="0"/>
              <a:t>. Forecasting</a:t>
            </a:r>
            <a:r>
              <a:rPr lang="en-US" sz="1200" dirty="0" smtClean="0"/>
              <a:t>, </a:t>
            </a:r>
            <a:r>
              <a:rPr lang="en-US" sz="1200" b="1" dirty="0" smtClean="0"/>
              <a:t>26</a:t>
            </a:r>
            <a:r>
              <a:rPr lang="en-US" sz="1200" dirty="0" smtClean="0"/>
              <a:t>, 699-713.</a:t>
            </a:r>
          </a:p>
          <a:p>
            <a:r>
              <a:rPr lang="en-US" sz="1200" dirty="0" smtClean="0"/>
              <a:t>Stephenson, D.B., 2000: Use of the "odds ratio" for diagnosing forecast skill. </a:t>
            </a:r>
            <a:r>
              <a:rPr lang="en-US" sz="1200" i="1" dirty="0" err="1" smtClean="0"/>
              <a:t>Wea</a:t>
            </a:r>
            <a:r>
              <a:rPr lang="en-US" sz="1200" i="1" dirty="0" smtClean="0"/>
              <a:t>. Forecasting</a:t>
            </a:r>
            <a:r>
              <a:rPr lang="en-US" sz="1200" dirty="0" smtClean="0"/>
              <a:t>, </a:t>
            </a:r>
            <a:r>
              <a:rPr lang="en-US" sz="1200" b="1" dirty="0" smtClean="0"/>
              <a:t>15</a:t>
            </a:r>
            <a:r>
              <a:rPr lang="en-US" sz="1200" dirty="0" smtClean="0"/>
              <a:t>, 221-232.</a:t>
            </a:r>
            <a:endParaRPr lang="en-US" sz="12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09600" y="971550"/>
            <a:ext cx="8164116" cy="3146611"/>
          </a:xfrm>
        </p:spPr>
        <p:txBody>
          <a:bodyPr>
            <a:normAutofit/>
          </a:bodyPr>
          <a:lstStyle/>
          <a:p>
            <a:r>
              <a:rPr lang="en-US" dirty="0" smtClean="0"/>
              <a:t>Which scores are the best for rare event forecasts?</a:t>
            </a:r>
          </a:p>
          <a:p>
            <a:pPr lvl="1"/>
            <a:r>
              <a:rPr lang="en-US" b="1" dirty="0" smtClean="0">
                <a:solidFill>
                  <a:srgbClr val="FFFF00"/>
                </a:solidFill>
              </a:rPr>
              <a:t>EDS, Odds ratio, … (PSS,HSS,ETS!0!)</a:t>
            </a:r>
          </a:p>
          <a:p>
            <a:r>
              <a:rPr lang="en-US" dirty="0" smtClean="0"/>
              <a:t>Can rare event scores be improved by hedging?</a:t>
            </a:r>
          </a:p>
          <a:p>
            <a:pPr lvl="1"/>
            <a:r>
              <a:rPr lang="en-US" b="1" dirty="0" smtClean="0">
                <a:solidFill>
                  <a:srgbClr val="FFFF00"/>
                </a:solidFill>
              </a:rPr>
              <a:t>Yes (so be very careful when using them!)</a:t>
            </a:r>
          </a:p>
          <a:p>
            <a:r>
              <a:rPr lang="en-US" dirty="0" smtClean="0"/>
              <a:t>How much true skill is there in forecasts of extreme events?</a:t>
            </a:r>
          </a:p>
          <a:p>
            <a:pPr lvl="1"/>
            <a:r>
              <a:rPr lang="en-US" b="1" dirty="0" smtClean="0">
                <a:solidFill>
                  <a:srgbClr val="FFFF00"/>
                </a:solidFill>
              </a:rPr>
              <a:t>Quite a bit!</a:t>
            </a:r>
          </a:p>
          <a:p>
            <a:r>
              <a:rPr lang="en-US" dirty="0" smtClean="0"/>
              <a:t>Are extreme events easier to forecast than small magnitude events? skill!0?</a:t>
            </a:r>
          </a:p>
          <a:p>
            <a:pPr lvl="1"/>
            <a:r>
              <a:rPr lang="en-US" b="1" dirty="0" smtClean="0">
                <a:solidFill>
                  <a:srgbClr val="FFFF00"/>
                </a:solidFill>
              </a:rPr>
              <a:t>Perhaps yes – there is extreme dependency</a:t>
            </a:r>
            <a:endParaRPr lang="en-US" dirty="0">
              <a:solidFill>
                <a:srgbClr val="FFFF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Verification of Tropical Cyclone</a:t>
            </a:r>
            <a:br>
              <a:rPr lang="en-US" dirty="0" smtClean="0"/>
            </a:br>
            <a:r>
              <a:rPr lang="en-US" sz="1800" dirty="0" smtClean="0">
                <a:solidFill>
                  <a:srgbClr val="FFC000"/>
                </a:solidFill>
              </a:rPr>
              <a:t>(Track and Intensity forecasts)</a:t>
            </a:r>
            <a:endParaRPr lang="en-US" dirty="0">
              <a:solidFill>
                <a:srgbClr val="FFC000"/>
              </a:solidFill>
            </a:endParaRPr>
          </a:p>
        </p:txBody>
      </p:sp>
      <p:sp>
        <p:nvSpPr>
          <p:cNvPr id="5" name="Text Placeholder 4"/>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Observed and Forecast Tracks of Tropical Cyclones</a:t>
            </a:r>
            <a:endParaRPr lang="en-US" dirty="0"/>
          </a:p>
        </p:txBody>
      </p:sp>
      <p:sp>
        <p:nvSpPr>
          <p:cNvPr id="9" name="Content Placeholder 8"/>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a:srcRect/>
          <a:stretch>
            <a:fillRect/>
          </a:stretch>
        </p:blipFill>
        <p:spPr bwMode="auto">
          <a:xfrm>
            <a:off x="4038600" y="1428750"/>
            <a:ext cx="4781550" cy="3492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69" y="7635"/>
            <a:ext cx="5321431" cy="1077218"/>
          </a:xfrm>
          <a:prstGeom prst="rect">
            <a:avLst/>
          </a:prstGeom>
        </p:spPr>
        <p:txBody>
          <a:bodyPr wrap="square">
            <a:spAutoFit/>
          </a:bodyPr>
          <a:lstStyle/>
          <a:p>
            <a:r>
              <a:rPr lang="en-US" sz="3200" dirty="0" smtClean="0">
                <a:latin typeface="+mj-lt"/>
              </a:rPr>
              <a:t>Track and storm center verification </a:t>
            </a:r>
            <a:endParaRPr lang="en-US" sz="3200" dirty="0">
              <a:latin typeface="+mj-lt"/>
            </a:endParaRPr>
          </a:p>
        </p:txBody>
      </p:sp>
      <p:sp>
        <p:nvSpPr>
          <p:cNvPr id="5" name="Rectangle 4"/>
          <p:cNvSpPr/>
          <p:nvPr/>
        </p:nvSpPr>
        <p:spPr>
          <a:xfrm>
            <a:off x="0" y="2343150"/>
            <a:ext cx="9144000" cy="2554545"/>
          </a:xfrm>
          <a:prstGeom prst="rect">
            <a:avLst/>
          </a:prstGeom>
        </p:spPr>
        <p:txBody>
          <a:bodyPr wrap="square">
            <a:spAutoFit/>
          </a:bodyPr>
          <a:lstStyle/>
          <a:p>
            <a:pPr marL="223838" indent="-223838" algn="just">
              <a:buFont typeface="Arial" pitchFamily="34" charset="0"/>
              <a:buChar char="•"/>
            </a:pPr>
            <a:r>
              <a:rPr lang="en-US" sz="1600" dirty="0" smtClean="0">
                <a:latin typeface="Century Gothic" pitchFamily="34" charset="0"/>
              </a:rPr>
              <a:t>Forecast track error is defined as the great-circle difference between </a:t>
            </a:r>
          </a:p>
          <a:p>
            <a:pPr marL="681038" lvl="1" indent="-223838" algn="just">
              <a:buFont typeface="Arial" pitchFamily="34" charset="0"/>
              <a:buChar char="•"/>
            </a:pPr>
            <a:r>
              <a:rPr lang="en-US" sz="1600" i="1" dirty="0" smtClean="0">
                <a:solidFill>
                  <a:srgbClr val="FFC000"/>
                </a:solidFill>
                <a:latin typeface="Century Gothic" pitchFamily="34" charset="0"/>
              </a:rPr>
              <a:t>TC’s forecast center position </a:t>
            </a:r>
          </a:p>
          <a:p>
            <a:pPr marL="681038" lvl="1" indent="-223838" algn="just">
              <a:buFont typeface="Arial" pitchFamily="34" charset="0"/>
              <a:buChar char="•"/>
            </a:pPr>
            <a:r>
              <a:rPr lang="en-US" sz="1600" i="1" dirty="0" smtClean="0">
                <a:solidFill>
                  <a:srgbClr val="FFC000"/>
                </a:solidFill>
                <a:latin typeface="Century Gothic" pitchFamily="34" charset="0"/>
              </a:rPr>
              <a:t>best-track position at the verification time (VT). </a:t>
            </a:r>
          </a:p>
          <a:p>
            <a:pPr marL="223838" indent="-223838" algn="just">
              <a:buFont typeface="Arial" pitchFamily="34" charset="0"/>
              <a:buChar char="•"/>
            </a:pPr>
            <a:r>
              <a:rPr lang="en-US" sz="1600" dirty="0" smtClean="0">
                <a:latin typeface="Century Gothic" pitchFamily="34" charset="0"/>
              </a:rPr>
              <a:t>It is vector quantity, which can be decomposed into components of -</a:t>
            </a:r>
          </a:p>
          <a:p>
            <a:pPr marL="681038" lvl="1" indent="-223838" algn="just">
              <a:buFont typeface="Arial" pitchFamily="34" charset="0"/>
              <a:buChar char="•"/>
            </a:pPr>
            <a:r>
              <a:rPr lang="en-US" sz="1600" dirty="0" smtClean="0">
                <a:solidFill>
                  <a:srgbClr val="FFFF00"/>
                </a:solidFill>
                <a:latin typeface="Century Gothic" pitchFamily="34" charset="0"/>
              </a:rPr>
              <a:t>Along-track errors (ATE)</a:t>
            </a:r>
            <a:r>
              <a:rPr lang="en-US" sz="1600" dirty="0" smtClean="0">
                <a:latin typeface="Century Gothic" pitchFamily="34" charset="0"/>
              </a:rPr>
              <a:t> : whether model is moving a storm faster or slower, </a:t>
            </a:r>
          </a:p>
          <a:p>
            <a:pPr marL="681038" lvl="1" indent="-223838" algn="just">
              <a:buFont typeface="Arial" pitchFamily="34" charset="0"/>
              <a:buChar char="•"/>
            </a:pPr>
            <a:r>
              <a:rPr lang="en-US" sz="1600" dirty="0" smtClean="0">
                <a:solidFill>
                  <a:srgbClr val="FFFF00"/>
                </a:solidFill>
                <a:latin typeface="Century Gothic" pitchFamily="34" charset="0"/>
              </a:rPr>
              <a:t>Cross-track error (CTE)  : </a:t>
            </a:r>
            <a:r>
              <a:rPr lang="en-US" sz="1600" dirty="0" smtClean="0">
                <a:latin typeface="Century Gothic" pitchFamily="34" charset="0"/>
              </a:rPr>
              <a:t>displacement to the right or left of the observed track. </a:t>
            </a:r>
          </a:p>
          <a:p>
            <a:pPr marL="681038" lvl="1" indent="-223838" algn="just">
              <a:buFont typeface="Arial" pitchFamily="34" charset="0"/>
              <a:buChar char="•"/>
            </a:pPr>
            <a:endParaRPr lang="en-US" sz="1600" dirty="0" smtClean="0">
              <a:latin typeface="Century Gothic" pitchFamily="34" charset="0"/>
            </a:endParaRPr>
          </a:p>
          <a:p>
            <a:pPr marL="223838" indent="-223838" algn="just">
              <a:buFont typeface="Arial" pitchFamily="34" charset="0"/>
              <a:buChar char="•"/>
            </a:pPr>
            <a:r>
              <a:rPr lang="en-US" sz="1600" dirty="0" smtClean="0">
                <a:latin typeface="Century Gothic" pitchFamily="34" charset="0"/>
              </a:rPr>
              <a:t>The two components can also be interpreted as errors in where the TC is heading (cross-track) and when it will arrive (along-track).</a:t>
            </a:r>
          </a:p>
          <a:p>
            <a:pPr marL="223838" indent="-223838" algn="just">
              <a:buFont typeface="Wingdings" pitchFamily="2" charset="2"/>
              <a:buChar char="v"/>
            </a:pPr>
            <a:endParaRPr lang="en-US" sz="1600" dirty="0" smtClean="0">
              <a:latin typeface="Century Gothic" pitchFamily="34" charset="0"/>
            </a:endParaRPr>
          </a:p>
        </p:txBody>
      </p:sp>
      <p:pic>
        <p:nvPicPr>
          <p:cNvPr id="11265" name="Picture 1"/>
          <p:cNvPicPr>
            <a:picLocks noChangeAspect="1" noChangeArrowheads="1"/>
          </p:cNvPicPr>
          <p:nvPr/>
        </p:nvPicPr>
        <p:blipFill>
          <a:blip r:embed="rId2"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6" name="Oval 5"/>
          <p:cNvSpPr/>
          <p:nvPr/>
        </p:nvSpPr>
        <p:spPr>
          <a:xfrm>
            <a:off x="6477000" y="9715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038350"/>
            <a:ext cx="8001000" cy="369332"/>
          </a:xfrm>
          <a:prstGeom prst="rect">
            <a:avLst/>
          </a:prstGeom>
          <a:noFill/>
        </p:spPr>
        <p:txBody>
          <a:bodyPr wrap="square" rtlCol="0">
            <a:spAutoFit/>
          </a:bodyPr>
          <a:lstStyle/>
          <a:p>
            <a:r>
              <a:rPr lang="en-US" dirty="0" smtClean="0"/>
              <a:t>The DPE is calculated based on this formula:</a:t>
            </a:r>
            <a:endParaRPr lang="en-US" dirty="0"/>
          </a:p>
        </p:txBody>
      </p:sp>
      <p:sp>
        <p:nvSpPr>
          <p:cNvPr id="8" name="Rectangle 7"/>
          <p:cNvSpPr/>
          <p:nvPr/>
        </p:nvSpPr>
        <p:spPr>
          <a:xfrm>
            <a:off x="12569" y="7635"/>
            <a:ext cx="5109091" cy="584775"/>
          </a:xfrm>
          <a:prstGeom prst="rect">
            <a:avLst/>
          </a:prstGeom>
        </p:spPr>
        <p:txBody>
          <a:bodyPr wrap="none">
            <a:spAutoFit/>
          </a:bodyPr>
          <a:lstStyle/>
          <a:p>
            <a:r>
              <a:rPr lang="en-US" sz="3200" dirty="0" smtClean="0">
                <a:latin typeface="+mj-lt"/>
              </a:rPr>
              <a:t>Direct Position Error (DPE)</a:t>
            </a:r>
            <a:endParaRPr lang="en-US" sz="3200" dirty="0">
              <a:latin typeface="+mj-lt"/>
            </a:endParaRPr>
          </a:p>
        </p:txBody>
      </p:sp>
      <p:pic>
        <p:nvPicPr>
          <p:cNvPr id="12" name="Picture 1"/>
          <p:cNvPicPr>
            <a:picLocks noChangeAspect="1" noChangeArrowheads="1"/>
          </p:cNvPicPr>
          <p:nvPr/>
        </p:nvPicPr>
        <p:blipFill>
          <a:blip r:embed="rId3"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13" name="Oval 12"/>
          <p:cNvSpPr/>
          <p:nvPr/>
        </p:nvSpPr>
        <p:spPr>
          <a:xfrm>
            <a:off x="6477000" y="9715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419350"/>
            <a:ext cx="9144000" cy="7620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26" name="Object 2"/>
          <p:cNvGraphicFramePr>
            <a:graphicFrameLocks noChangeAspect="1"/>
          </p:cNvGraphicFramePr>
          <p:nvPr/>
        </p:nvGraphicFramePr>
        <p:xfrm>
          <a:off x="228600" y="2563813"/>
          <a:ext cx="8763000" cy="541337"/>
        </p:xfrm>
        <a:graphic>
          <a:graphicData uri="http://schemas.openxmlformats.org/presentationml/2006/ole">
            <p:oleObj spid="_x0000_s1026" name="Equation" r:id="rId4" imgW="3898800" imgH="241200" progId="Equation.3">
              <p:embed/>
            </p:oleObj>
          </a:graphicData>
        </a:graphic>
      </p:graphicFrame>
      <p:sp>
        <p:nvSpPr>
          <p:cNvPr id="10" name="TextBox 9"/>
          <p:cNvSpPr txBox="1"/>
          <p:nvPr/>
        </p:nvSpPr>
        <p:spPr>
          <a:xfrm>
            <a:off x="0" y="3242608"/>
            <a:ext cx="9067800" cy="1200329"/>
          </a:xfrm>
          <a:prstGeom prst="rect">
            <a:avLst/>
          </a:prstGeom>
          <a:noFill/>
        </p:spPr>
        <p:txBody>
          <a:bodyPr wrap="square" rtlCol="0">
            <a:spAutoFit/>
          </a:bodyPr>
          <a:lstStyle/>
          <a:p>
            <a:pPr>
              <a:buFont typeface="Arial" pitchFamily="34" charset="0"/>
              <a:buChar char="•"/>
            </a:pPr>
            <a:r>
              <a:rPr lang="en-US" dirty="0" smtClean="0"/>
              <a:t>This is the great circle distance between (</a:t>
            </a:r>
            <a:r>
              <a:rPr lang="en-US" dirty="0" smtClean="0">
                <a:sym typeface="Symbol"/>
              </a:rPr>
              <a:t></a:t>
            </a:r>
            <a:r>
              <a:rPr lang="en-US" dirty="0" smtClean="0"/>
              <a:t>) the observed position (O) and forecast position (F)</a:t>
            </a:r>
          </a:p>
          <a:p>
            <a:pPr>
              <a:buFont typeface="Arial" pitchFamily="34" charset="0"/>
              <a:buChar char="•"/>
            </a:pPr>
            <a:r>
              <a:rPr lang="en-US" dirty="0" smtClean="0"/>
              <a:t>X= longitudes</a:t>
            </a:r>
          </a:p>
          <a:p>
            <a:pPr>
              <a:buFont typeface="Arial" pitchFamily="34" charset="0"/>
              <a:buChar char="•"/>
            </a:pPr>
            <a:r>
              <a:rPr lang="en-US" dirty="0" smtClean="0"/>
              <a:t>Y=latitudes</a:t>
            </a:r>
            <a:endParaRPr lang="en-US" sz="3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
          <p:cNvPicPr>
            <a:picLocks noChangeAspect="1" noChangeArrowheads="1"/>
          </p:cNvPicPr>
          <p:nvPr/>
        </p:nvPicPr>
        <p:blipFill>
          <a:blip r:embed="rId2"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4" name="Rectangle 3"/>
          <p:cNvSpPr/>
          <p:nvPr/>
        </p:nvSpPr>
        <p:spPr>
          <a:xfrm>
            <a:off x="152400" y="2419350"/>
            <a:ext cx="8915400" cy="1815882"/>
          </a:xfrm>
          <a:prstGeom prst="rect">
            <a:avLst/>
          </a:prstGeom>
        </p:spPr>
        <p:txBody>
          <a:bodyPr wrap="square">
            <a:spAutoFit/>
          </a:bodyPr>
          <a:lstStyle/>
          <a:p>
            <a:pPr marL="223838" indent="-223838" algn="just">
              <a:buFont typeface="Wingdings" pitchFamily="2" charset="2"/>
              <a:buChar char="v"/>
            </a:pPr>
            <a:endParaRPr lang="en-US" sz="1600" dirty="0" smtClean="0"/>
          </a:p>
          <a:p>
            <a:pPr marL="223838" indent="-223838" algn="just">
              <a:buFont typeface="Wingdings" pitchFamily="2" charset="2"/>
              <a:buChar char="v"/>
            </a:pPr>
            <a:r>
              <a:rPr lang="en-US" sz="1600" dirty="0" smtClean="0"/>
              <a:t>DPE can give a basic indication of the track forecast error in the model forecast.</a:t>
            </a:r>
          </a:p>
          <a:p>
            <a:pPr marL="223838" indent="-223838" algn="just">
              <a:buFont typeface="Wingdings" pitchFamily="2" charset="2"/>
              <a:buChar char="v"/>
            </a:pPr>
            <a:endParaRPr lang="en-US" sz="1600" dirty="0" smtClean="0"/>
          </a:p>
          <a:p>
            <a:pPr marL="223838" indent="-223838" algn="just">
              <a:buFont typeface="Wingdings" pitchFamily="2" charset="2"/>
              <a:buChar char="v"/>
            </a:pPr>
            <a:r>
              <a:rPr lang="en-US" sz="1600" dirty="0" smtClean="0"/>
              <a:t>DPE value alone may not always indicate the skill of the model in forecasting a TC:</a:t>
            </a:r>
          </a:p>
          <a:p>
            <a:pPr marL="862013" lvl="1" indent="-404813" algn="just">
              <a:buFont typeface="Wingdings" pitchFamily="2" charset="2"/>
              <a:buChar char="Ø"/>
            </a:pPr>
            <a:r>
              <a:rPr lang="en-US" sz="1600" dirty="0" smtClean="0">
                <a:solidFill>
                  <a:srgbClr val="FFC000"/>
                </a:solidFill>
              </a:rPr>
              <a:t>In some regions TC tracks are more predictable than in others </a:t>
            </a:r>
          </a:p>
          <a:p>
            <a:pPr marL="862013" lvl="1" indent="-404813" algn="just">
              <a:buFont typeface="Wingdings" pitchFamily="2" charset="2"/>
              <a:buChar char="Ø"/>
            </a:pPr>
            <a:r>
              <a:rPr lang="en-US" sz="1600" dirty="0" smtClean="0">
                <a:solidFill>
                  <a:srgbClr val="FFC000"/>
                </a:solidFill>
              </a:rPr>
              <a:t>TCs which take a "straight-running" track are easier to forecast than those which take more complex tracks. </a:t>
            </a:r>
            <a:endParaRPr lang="en-US" sz="1600" dirty="0">
              <a:solidFill>
                <a:srgbClr val="FFC000"/>
              </a:solidFill>
            </a:endParaRPr>
          </a:p>
        </p:txBody>
      </p:sp>
      <p:sp>
        <p:nvSpPr>
          <p:cNvPr id="5" name="Rectangle 4"/>
          <p:cNvSpPr/>
          <p:nvPr/>
        </p:nvSpPr>
        <p:spPr>
          <a:xfrm>
            <a:off x="12569" y="7635"/>
            <a:ext cx="5136342" cy="584775"/>
          </a:xfrm>
          <a:prstGeom prst="rect">
            <a:avLst/>
          </a:prstGeom>
        </p:spPr>
        <p:txBody>
          <a:bodyPr wrap="none">
            <a:spAutoFit/>
          </a:bodyPr>
          <a:lstStyle/>
          <a:p>
            <a:r>
              <a:rPr lang="en-US" sz="3200" dirty="0" smtClean="0">
                <a:latin typeface="+mj-lt"/>
              </a:rPr>
              <a:t>Direct Position Error (DPE)</a:t>
            </a:r>
            <a:endParaRPr lang="en-US" sz="3200" dirty="0">
              <a:latin typeface="+mj-lt"/>
            </a:endParaRPr>
          </a:p>
        </p:txBody>
      </p:sp>
      <p:sp>
        <p:nvSpPr>
          <p:cNvPr id="10" name="Oval 9"/>
          <p:cNvSpPr/>
          <p:nvPr/>
        </p:nvSpPr>
        <p:spPr>
          <a:xfrm>
            <a:off x="6477000" y="9715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0" y="0"/>
            <a:ext cx="4648200" cy="1359782"/>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cstate="print"/>
          <a:srcRect/>
          <a:stretch>
            <a:fillRect/>
          </a:stretch>
        </p:blipFill>
        <p:spPr bwMode="auto">
          <a:xfrm>
            <a:off x="0" y="1314450"/>
            <a:ext cx="5029200" cy="850576"/>
          </a:xfrm>
          <a:prstGeom prst="rect">
            <a:avLst/>
          </a:prstGeom>
          <a:noFill/>
          <a:ln w="9525">
            <a:noFill/>
            <a:miter lim="800000"/>
            <a:headEnd/>
            <a:tailEnd/>
          </a:ln>
          <a:effectLst/>
        </p:spPr>
      </p:pic>
      <p:pic>
        <p:nvPicPr>
          <p:cNvPr id="2054" name="Picture 6"/>
          <p:cNvPicPr>
            <a:picLocks noChangeAspect="1" noChangeArrowheads="1"/>
          </p:cNvPicPr>
          <p:nvPr/>
        </p:nvPicPr>
        <p:blipFill>
          <a:blip r:embed="rId4" cstate="print"/>
          <a:srcRect/>
          <a:stretch>
            <a:fillRect/>
          </a:stretch>
        </p:blipFill>
        <p:spPr bwMode="auto">
          <a:xfrm>
            <a:off x="0" y="2057401"/>
            <a:ext cx="4416802" cy="268724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cstate="print"/>
          <a:srcRect/>
          <a:stretch>
            <a:fillRect/>
          </a:stretch>
        </p:blipFill>
        <p:spPr bwMode="auto">
          <a:xfrm>
            <a:off x="3733800" y="4125954"/>
            <a:ext cx="4857750" cy="1017547"/>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cstate="print"/>
          <a:srcRect/>
          <a:stretch>
            <a:fillRect/>
          </a:stretch>
        </p:blipFill>
        <p:spPr bwMode="auto">
          <a:xfrm>
            <a:off x="4495800" y="1552986"/>
            <a:ext cx="4648200" cy="1783146"/>
          </a:xfrm>
          <a:prstGeom prst="rect">
            <a:avLst/>
          </a:prstGeom>
          <a:noFill/>
          <a:ln w="9525">
            <a:noFill/>
            <a:miter lim="800000"/>
            <a:headEnd/>
            <a:tailEnd/>
          </a:ln>
          <a:effectLst/>
        </p:spPr>
      </p:pic>
      <p:sp>
        <p:nvSpPr>
          <p:cNvPr id="10" name="Oval 9"/>
          <p:cNvSpPr/>
          <p:nvPr/>
        </p:nvSpPr>
        <p:spPr>
          <a:xfrm>
            <a:off x="1447800" y="4286250"/>
            <a:ext cx="838200" cy="5143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3733800" y="4800600"/>
            <a:ext cx="48768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266950"/>
            <a:ext cx="9144000" cy="2585323"/>
          </a:xfrm>
          <a:prstGeom prst="rect">
            <a:avLst/>
          </a:prstGeom>
        </p:spPr>
        <p:txBody>
          <a:bodyPr wrap="square">
            <a:spAutoFit/>
          </a:bodyPr>
          <a:lstStyle/>
          <a:p>
            <a:pPr marL="293688" indent="-293688" algn="just">
              <a:buFont typeface="Arial" pitchFamily="34" charset="0"/>
              <a:buChar char="•"/>
            </a:pPr>
            <a:r>
              <a:rPr lang="en-US" sz="1600" dirty="0" smtClean="0"/>
              <a:t>CTE is the component of the error perpendicular to the observed track. </a:t>
            </a:r>
          </a:p>
          <a:p>
            <a:pPr marL="293688" indent="-293688" algn="just">
              <a:buFont typeface="Arial" pitchFamily="34" charset="0"/>
              <a:buChar char="•"/>
            </a:pPr>
            <a:endParaRPr lang="en-US" sz="1600" dirty="0" smtClean="0"/>
          </a:p>
          <a:p>
            <a:pPr marL="293688" indent="-293688" algn="just">
              <a:buFont typeface="Arial" pitchFamily="34" charset="0"/>
              <a:buChar char="•"/>
            </a:pPr>
            <a:r>
              <a:rPr lang="en-US" sz="1600" dirty="0" smtClean="0"/>
              <a:t>It is calculated by extrapolating the line joining the observed position at the verifying time and the observed position 6 hours earlier and identifying the point where this is intersected at right-angles by a line drawn from the forecast position at the VT. </a:t>
            </a:r>
          </a:p>
          <a:p>
            <a:pPr marL="750888" lvl="1" indent="-293688" algn="just">
              <a:buFont typeface="Arial" pitchFamily="34" charset="0"/>
              <a:buChar char="•"/>
            </a:pPr>
            <a:r>
              <a:rPr lang="en-US" sz="1600" dirty="0" smtClean="0">
                <a:solidFill>
                  <a:srgbClr val="FFC000"/>
                </a:solidFill>
              </a:rPr>
              <a:t>Extrapolating the line OB1-OB2</a:t>
            </a:r>
          </a:p>
          <a:p>
            <a:pPr marL="750888" lvl="1" indent="-293688" algn="just">
              <a:buFont typeface="Arial" pitchFamily="34" charset="0"/>
              <a:buChar char="•"/>
            </a:pPr>
            <a:r>
              <a:rPr lang="en-US" sz="1600" dirty="0" smtClean="0">
                <a:solidFill>
                  <a:srgbClr val="FFC000"/>
                </a:solidFill>
              </a:rPr>
              <a:t>Finding the intersection point at right angel with line from FC</a:t>
            </a:r>
          </a:p>
          <a:p>
            <a:pPr marL="750888" lvl="1" indent="-293688" algn="just">
              <a:buFont typeface="Arial" pitchFamily="34" charset="0"/>
              <a:buChar char="•"/>
            </a:pPr>
            <a:r>
              <a:rPr lang="en-US" sz="1600" dirty="0" smtClean="0">
                <a:solidFill>
                  <a:srgbClr val="FFC000"/>
                </a:solidFill>
              </a:rPr>
              <a:t>Slopes of intersecting lines at 90</a:t>
            </a:r>
            <a:r>
              <a:rPr lang="en-US" sz="1600" dirty="0" smtClean="0">
                <a:solidFill>
                  <a:srgbClr val="FFC000"/>
                </a:solidFill>
                <a:sym typeface="Symbol"/>
              </a:rPr>
              <a:t> ; m1*m2=-1 is used to estimate intersection point</a:t>
            </a:r>
            <a:endParaRPr lang="en-US" sz="1600" dirty="0" smtClean="0">
              <a:solidFill>
                <a:srgbClr val="FFC000"/>
              </a:solidFill>
            </a:endParaRPr>
          </a:p>
          <a:p>
            <a:pPr marL="750888" lvl="1" indent="-293688" algn="just">
              <a:buFont typeface="Arial" pitchFamily="34" charset="0"/>
              <a:buChar char="•"/>
            </a:pPr>
            <a:endParaRPr lang="en-US" sz="1600" dirty="0" smtClean="0">
              <a:solidFill>
                <a:srgbClr val="FFC000"/>
              </a:solidFill>
            </a:endParaRPr>
          </a:p>
          <a:p>
            <a:pPr marL="293688" indent="-293688" algn="just">
              <a:buFont typeface="Arial" pitchFamily="34" charset="0"/>
              <a:buChar char="•"/>
            </a:pPr>
            <a:endParaRPr lang="en-US" sz="1600" dirty="0" smtClean="0"/>
          </a:p>
        </p:txBody>
      </p:sp>
      <p:sp>
        <p:nvSpPr>
          <p:cNvPr id="3" name="Rectangle 2"/>
          <p:cNvSpPr/>
          <p:nvPr/>
        </p:nvSpPr>
        <p:spPr>
          <a:xfrm>
            <a:off x="12570" y="7635"/>
            <a:ext cx="4512774" cy="584775"/>
          </a:xfrm>
          <a:prstGeom prst="rect">
            <a:avLst/>
          </a:prstGeom>
        </p:spPr>
        <p:txBody>
          <a:bodyPr wrap="none">
            <a:spAutoFit/>
          </a:bodyPr>
          <a:lstStyle/>
          <a:p>
            <a:r>
              <a:rPr lang="en-US" sz="3200" dirty="0" smtClean="0">
                <a:latin typeface="+mj-lt"/>
              </a:rPr>
              <a:t>Cross Track Error (CTE)</a:t>
            </a:r>
            <a:endParaRPr lang="en-US" sz="3200" dirty="0">
              <a:latin typeface="+mj-lt"/>
            </a:endParaRPr>
          </a:p>
        </p:txBody>
      </p:sp>
      <p:pic>
        <p:nvPicPr>
          <p:cNvPr id="14" name="Picture 1"/>
          <p:cNvPicPr>
            <a:picLocks noChangeAspect="1" noChangeArrowheads="1"/>
          </p:cNvPicPr>
          <p:nvPr/>
        </p:nvPicPr>
        <p:blipFill>
          <a:blip r:embed="rId2"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15" name="Oval 14"/>
          <p:cNvSpPr/>
          <p:nvPr/>
        </p:nvSpPr>
        <p:spPr>
          <a:xfrm>
            <a:off x="6858000" y="8191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95550"/>
            <a:ext cx="9144000" cy="1323439"/>
          </a:xfrm>
          <a:prstGeom prst="rect">
            <a:avLst/>
          </a:prstGeom>
        </p:spPr>
        <p:txBody>
          <a:bodyPr wrap="square">
            <a:spAutoFit/>
          </a:bodyPr>
          <a:lstStyle/>
          <a:p>
            <a:pPr marL="750888" lvl="1" indent="-293688" algn="just">
              <a:buFont typeface="Arial" pitchFamily="34" charset="0"/>
              <a:buChar char="•"/>
            </a:pPr>
            <a:r>
              <a:rPr lang="en-US" sz="1600" dirty="0" smtClean="0">
                <a:solidFill>
                  <a:srgbClr val="FFFF00"/>
                </a:solidFill>
              </a:rPr>
              <a:t>CTE is +</a:t>
            </a:r>
            <a:r>
              <a:rPr lang="en-US" sz="1600" dirty="0" err="1" smtClean="0">
                <a:solidFill>
                  <a:srgbClr val="FFFF00"/>
                </a:solidFill>
              </a:rPr>
              <a:t>ve</a:t>
            </a:r>
            <a:r>
              <a:rPr lang="en-US" sz="1600" dirty="0" smtClean="0">
                <a:solidFill>
                  <a:srgbClr val="FFFF00"/>
                </a:solidFill>
              </a:rPr>
              <a:t> </a:t>
            </a:r>
            <a:r>
              <a:rPr lang="en-US" sz="1600" dirty="0" smtClean="0"/>
              <a:t>: the forecast position is to the right (left) of observed track in NH (SH)</a:t>
            </a:r>
          </a:p>
          <a:p>
            <a:pPr marL="750888" lvl="1" indent="-293688" algn="just">
              <a:buFont typeface="Arial" pitchFamily="34" charset="0"/>
              <a:buChar char="•"/>
            </a:pPr>
            <a:r>
              <a:rPr lang="en-US" sz="1600" dirty="0" smtClean="0">
                <a:solidFill>
                  <a:srgbClr val="FFFF00"/>
                </a:solidFill>
              </a:rPr>
              <a:t>CTE is  -</a:t>
            </a:r>
            <a:r>
              <a:rPr lang="en-US" sz="1600" dirty="0" err="1" smtClean="0">
                <a:solidFill>
                  <a:srgbClr val="FFFF00"/>
                </a:solidFill>
              </a:rPr>
              <a:t>ve</a:t>
            </a:r>
            <a:r>
              <a:rPr lang="en-US" sz="1600" dirty="0" smtClean="0">
                <a:solidFill>
                  <a:srgbClr val="FFFF00"/>
                </a:solidFill>
              </a:rPr>
              <a:t> </a:t>
            </a:r>
            <a:r>
              <a:rPr lang="en-US" sz="1600" dirty="0" smtClean="0"/>
              <a:t>: the forecast position is to the left (right) of observed track in NH (SH)</a:t>
            </a:r>
          </a:p>
          <a:p>
            <a:pPr marL="293688" indent="-293688" algn="just">
              <a:buFont typeface="Arial" pitchFamily="34" charset="0"/>
              <a:buChar char="•"/>
            </a:pPr>
            <a:endParaRPr lang="en-US" sz="1600" dirty="0" smtClean="0"/>
          </a:p>
          <a:p>
            <a:pPr marL="293688" indent="-293688" algn="just">
              <a:buFont typeface="Arial" pitchFamily="34" charset="0"/>
              <a:buChar char="•"/>
            </a:pPr>
            <a:r>
              <a:rPr lang="en-US" sz="1600" dirty="0" smtClean="0"/>
              <a:t>For a TC moving from east to west (i.e. has not yet </a:t>
            </a:r>
            <a:r>
              <a:rPr lang="en-US" sz="1600" dirty="0" err="1" smtClean="0"/>
              <a:t>recurved</a:t>
            </a:r>
            <a:r>
              <a:rPr lang="en-US" sz="1600" dirty="0" smtClean="0"/>
              <a:t>), a positive CTE would indicate that the model had a </a:t>
            </a:r>
            <a:r>
              <a:rPr lang="en-US" sz="1600" dirty="0" err="1" smtClean="0"/>
              <a:t>polewards</a:t>
            </a:r>
            <a:r>
              <a:rPr lang="en-US" sz="1600" dirty="0" smtClean="0"/>
              <a:t> bias in its forecast track. </a:t>
            </a:r>
          </a:p>
        </p:txBody>
      </p:sp>
      <p:sp>
        <p:nvSpPr>
          <p:cNvPr id="3" name="Rectangle 2"/>
          <p:cNvSpPr/>
          <p:nvPr/>
        </p:nvSpPr>
        <p:spPr>
          <a:xfrm>
            <a:off x="12570" y="7635"/>
            <a:ext cx="4512774" cy="584775"/>
          </a:xfrm>
          <a:prstGeom prst="rect">
            <a:avLst/>
          </a:prstGeom>
        </p:spPr>
        <p:txBody>
          <a:bodyPr wrap="none">
            <a:spAutoFit/>
          </a:bodyPr>
          <a:lstStyle/>
          <a:p>
            <a:r>
              <a:rPr lang="en-US" sz="3200" dirty="0" smtClean="0">
                <a:latin typeface="+mj-lt"/>
              </a:rPr>
              <a:t>Cross Track Error (CTE)</a:t>
            </a:r>
            <a:endParaRPr lang="en-US" sz="3200" dirty="0">
              <a:latin typeface="+mj-lt"/>
            </a:endParaRPr>
          </a:p>
        </p:txBody>
      </p:sp>
      <p:pic>
        <p:nvPicPr>
          <p:cNvPr id="6" name="Picture 1"/>
          <p:cNvPicPr>
            <a:picLocks noChangeAspect="1" noChangeArrowheads="1"/>
          </p:cNvPicPr>
          <p:nvPr/>
        </p:nvPicPr>
        <p:blipFill>
          <a:blip r:embed="rId2"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7" name="Oval 6"/>
          <p:cNvSpPr/>
          <p:nvPr/>
        </p:nvSpPr>
        <p:spPr>
          <a:xfrm>
            <a:off x="6858000" y="8191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95550"/>
            <a:ext cx="9144000" cy="1077218"/>
          </a:xfrm>
          <a:prstGeom prst="rect">
            <a:avLst/>
          </a:prstGeom>
        </p:spPr>
        <p:txBody>
          <a:bodyPr wrap="square">
            <a:spAutoFit/>
          </a:bodyPr>
          <a:lstStyle/>
          <a:p>
            <a:pPr marL="223838" indent="-223838" algn="just">
              <a:buFont typeface="Arial" pitchFamily="34" charset="0"/>
              <a:buChar char="•"/>
            </a:pPr>
            <a:r>
              <a:rPr lang="en-US" sz="1600" dirty="0" smtClean="0"/>
              <a:t>ATE is the component of the error along the observed track. </a:t>
            </a:r>
          </a:p>
          <a:p>
            <a:pPr marL="681038" lvl="1" indent="-223838" algn="just">
              <a:buFont typeface="Arial" pitchFamily="34" charset="0"/>
              <a:buChar char="•"/>
            </a:pPr>
            <a:r>
              <a:rPr lang="en-US" sz="1600" dirty="0" smtClean="0"/>
              <a:t>ATE is computed from DPE and CTE.</a:t>
            </a:r>
          </a:p>
          <a:p>
            <a:pPr marL="223838" indent="-223838" algn="just">
              <a:buFont typeface="Arial" pitchFamily="34" charset="0"/>
              <a:buChar char="•"/>
            </a:pPr>
            <a:endParaRPr lang="en-US" sz="1600" dirty="0" smtClean="0"/>
          </a:p>
          <a:p>
            <a:pPr marL="223838" indent="-223838" algn="just">
              <a:buFont typeface="Arial" pitchFamily="34" charset="0"/>
              <a:buChar char="•"/>
            </a:pPr>
            <a:endParaRPr lang="en-US" sz="1600" dirty="0" smtClean="0"/>
          </a:p>
        </p:txBody>
      </p:sp>
      <p:sp>
        <p:nvSpPr>
          <p:cNvPr id="5" name="Rectangle 4"/>
          <p:cNvSpPr/>
          <p:nvPr/>
        </p:nvSpPr>
        <p:spPr>
          <a:xfrm>
            <a:off x="12570" y="7635"/>
            <a:ext cx="4618572" cy="584775"/>
          </a:xfrm>
          <a:prstGeom prst="rect">
            <a:avLst/>
          </a:prstGeom>
        </p:spPr>
        <p:txBody>
          <a:bodyPr wrap="none">
            <a:spAutoFit/>
          </a:bodyPr>
          <a:lstStyle/>
          <a:p>
            <a:r>
              <a:rPr lang="en-US" sz="3200" dirty="0" smtClean="0">
                <a:latin typeface="+mj-lt"/>
              </a:rPr>
              <a:t>Along Track Error (ATE)</a:t>
            </a:r>
            <a:endParaRPr lang="en-US" sz="3200" dirty="0">
              <a:latin typeface="+mj-lt"/>
            </a:endParaRPr>
          </a:p>
        </p:txBody>
      </p:sp>
      <p:pic>
        <p:nvPicPr>
          <p:cNvPr id="14" name="Picture 1"/>
          <p:cNvPicPr>
            <a:picLocks noChangeAspect="1" noChangeArrowheads="1"/>
          </p:cNvPicPr>
          <p:nvPr/>
        </p:nvPicPr>
        <p:blipFill>
          <a:blip r:embed="rId2" cstate="print"/>
          <a:srcRect/>
          <a:stretch>
            <a:fillRect/>
          </a:stretch>
        </p:blipFill>
        <p:spPr bwMode="auto">
          <a:xfrm>
            <a:off x="4953000" y="133350"/>
            <a:ext cx="2710525" cy="2160000"/>
          </a:xfrm>
          <a:prstGeom prst="rect">
            <a:avLst/>
          </a:prstGeom>
          <a:noFill/>
          <a:ln w="9525">
            <a:noFill/>
            <a:miter lim="800000"/>
            <a:headEnd/>
            <a:tailEnd/>
          </a:ln>
          <a:effectLst/>
        </p:spPr>
      </p:pic>
      <p:sp>
        <p:nvSpPr>
          <p:cNvPr id="15" name="Oval 14"/>
          <p:cNvSpPr/>
          <p:nvPr/>
        </p:nvSpPr>
        <p:spPr>
          <a:xfrm>
            <a:off x="6248400" y="7429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247132"/>
            <a:ext cx="9144000" cy="1077218"/>
          </a:xfrm>
          <a:prstGeom prst="rect">
            <a:avLst/>
          </a:prstGeom>
        </p:spPr>
        <p:txBody>
          <a:bodyPr wrap="square">
            <a:spAutoFit/>
          </a:bodyPr>
          <a:lstStyle/>
          <a:p>
            <a:pPr marL="223838" indent="-223838" algn="just">
              <a:buFont typeface="Arial" pitchFamily="34" charset="0"/>
              <a:buChar char="•"/>
            </a:pPr>
            <a:r>
              <a:rPr lang="en-US" sz="1600" dirty="0" smtClean="0">
                <a:solidFill>
                  <a:srgbClr val="FFFF00"/>
                </a:solidFill>
              </a:rPr>
              <a:t>ATE  is +</a:t>
            </a:r>
            <a:r>
              <a:rPr lang="en-US" sz="1600" dirty="0" err="1" smtClean="0">
                <a:solidFill>
                  <a:srgbClr val="FFFF00"/>
                </a:solidFill>
              </a:rPr>
              <a:t>ve</a:t>
            </a:r>
            <a:r>
              <a:rPr lang="en-US" sz="1600" dirty="0" smtClean="0">
                <a:solidFill>
                  <a:srgbClr val="FFFF00"/>
                </a:solidFill>
              </a:rPr>
              <a:t> </a:t>
            </a:r>
            <a:r>
              <a:rPr lang="en-US" sz="1600" dirty="0" smtClean="0"/>
              <a:t>: if the point of intersection lies ahead of the observed position at the VT </a:t>
            </a:r>
          </a:p>
          <a:p>
            <a:pPr marL="223838" indent="-223838" algn="just">
              <a:buFont typeface="Arial" pitchFamily="34" charset="0"/>
              <a:buChar char="•"/>
            </a:pPr>
            <a:endParaRPr lang="en-US" sz="1600" dirty="0" smtClean="0"/>
          </a:p>
          <a:p>
            <a:pPr marL="223838" indent="-223838" algn="just">
              <a:buFont typeface="Arial" pitchFamily="34" charset="0"/>
              <a:buChar char="•"/>
            </a:pPr>
            <a:r>
              <a:rPr lang="en-US" sz="1600" dirty="0" smtClean="0"/>
              <a:t>A positive (negative) ATE would indicate that the model has a fast (slow) bias in its forecast track</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rcRect l="28911" t="10381" b="15552"/>
          <a:stretch>
            <a:fillRect/>
          </a:stretch>
        </p:blipFill>
        <p:spPr bwMode="auto">
          <a:xfrm>
            <a:off x="304800" y="209550"/>
            <a:ext cx="4296188" cy="2520000"/>
          </a:xfrm>
          <a:prstGeom prst="rect">
            <a:avLst/>
          </a:prstGeom>
          <a:noFill/>
          <a:ln w="9525">
            <a:noFill/>
            <a:miter lim="800000"/>
            <a:headEnd/>
            <a:tailEnd/>
          </a:ln>
        </p:spPr>
      </p:pic>
      <p:sp>
        <p:nvSpPr>
          <p:cNvPr id="6" name="TextBox 5"/>
          <p:cNvSpPr txBox="1"/>
          <p:nvPr/>
        </p:nvSpPr>
        <p:spPr>
          <a:xfrm>
            <a:off x="381000" y="2876550"/>
            <a:ext cx="4191000" cy="430887"/>
          </a:xfrm>
          <a:prstGeom prst="rect">
            <a:avLst/>
          </a:prstGeom>
          <a:noFill/>
        </p:spPr>
        <p:txBody>
          <a:bodyPr wrap="square" rtlCol="0">
            <a:spAutoFit/>
          </a:bodyPr>
          <a:lstStyle/>
          <a:p>
            <a:r>
              <a:rPr lang="en-IN" sz="1100" b="1" dirty="0" smtClean="0"/>
              <a:t>Observed and forecast tracks of </a:t>
            </a:r>
            <a:r>
              <a:rPr lang="en-IN" sz="1100" b="1" dirty="0" err="1" smtClean="0"/>
              <a:t>Taukte</a:t>
            </a:r>
            <a:r>
              <a:rPr lang="en-IN" sz="1100" b="1" dirty="0" smtClean="0"/>
              <a:t> based on 00UTC on 24</a:t>
            </a:r>
            <a:r>
              <a:rPr lang="en-IN" sz="1100" b="1" baseline="30000" dirty="0" smtClean="0"/>
              <a:t>th</a:t>
            </a:r>
            <a:r>
              <a:rPr lang="en-IN" sz="1100" b="1" dirty="0" smtClean="0"/>
              <a:t> May 2021</a:t>
            </a:r>
            <a:endParaRPr lang="en-US" sz="1100" dirty="0"/>
          </a:p>
        </p:txBody>
      </p:sp>
      <p:graphicFrame>
        <p:nvGraphicFramePr>
          <p:cNvPr id="7" name="Table 6"/>
          <p:cNvGraphicFramePr>
            <a:graphicFrameLocks noGrp="1"/>
          </p:cNvGraphicFramePr>
          <p:nvPr/>
        </p:nvGraphicFramePr>
        <p:xfrm>
          <a:off x="4" y="3409950"/>
          <a:ext cx="4952999" cy="1200880"/>
        </p:xfrm>
        <a:graphic>
          <a:graphicData uri="http://schemas.openxmlformats.org/drawingml/2006/table">
            <a:tbl>
              <a:tblPr/>
              <a:tblGrid>
                <a:gridCol w="685796"/>
                <a:gridCol w="363663"/>
                <a:gridCol w="390354"/>
                <a:gridCol w="390354"/>
                <a:gridCol w="390354"/>
                <a:gridCol w="390354"/>
                <a:gridCol w="390354"/>
                <a:gridCol w="390354"/>
                <a:gridCol w="390354"/>
                <a:gridCol w="390354"/>
                <a:gridCol w="390354"/>
                <a:gridCol w="390354"/>
              </a:tblGrid>
              <a:tr h="221353">
                <a:tc>
                  <a:txBody>
                    <a:bodyPr/>
                    <a:lstStyle/>
                    <a:p>
                      <a:pPr algn="ctr">
                        <a:lnSpc>
                          <a:spcPct val="115000"/>
                        </a:lnSpc>
                        <a:spcAft>
                          <a:spcPts val="0"/>
                        </a:spcAft>
                      </a:pPr>
                      <a:r>
                        <a:rPr lang="en-IN" sz="900" b="1" dirty="0">
                          <a:solidFill>
                            <a:srgbClr val="FFFFFF"/>
                          </a:solidFill>
                          <a:latin typeface="Calibri"/>
                          <a:ea typeface="Times New Roman"/>
                          <a:cs typeface="Calibri"/>
                        </a:rPr>
                        <a:t>Model/</a:t>
                      </a:r>
                      <a:r>
                        <a:rPr lang="en-IN" sz="900" b="1" dirty="0" err="1">
                          <a:solidFill>
                            <a:srgbClr val="FFFFFF"/>
                          </a:solidFill>
                          <a:latin typeface="Calibri"/>
                          <a:ea typeface="Times New Roman"/>
                          <a:cs typeface="Calibri"/>
                        </a:rPr>
                        <a:t>Fcst</a:t>
                      </a:r>
                      <a:r>
                        <a:rPr lang="en-IN" sz="900" b="1" dirty="0">
                          <a:solidFill>
                            <a:srgbClr val="FFFFFF"/>
                          </a:solidFill>
                          <a:latin typeface="Calibri"/>
                          <a:ea typeface="Times New Roman"/>
                          <a:cs typeface="Calibri"/>
                        </a:rPr>
                        <a:t> hr</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dirty="0">
                          <a:solidFill>
                            <a:srgbClr val="FFFFFF"/>
                          </a:solidFill>
                          <a:latin typeface="Calibri"/>
                          <a:ea typeface="Times New Roman"/>
                          <a:cs typeface="Calibri"/>
                        </a:rPr>
                        <a:t>0</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dirty="0">
                          <a:solidFill>
                            <a:srgbClr val="FFFFFF"/>
                          </a:solidFill>
                          <a:latin typeface="Calibri"/>
                          <a:ea typeface="Times New Roman"/>
                          <a:cs typeface="Calibri"/>
                        </a:rPr>
                        <a:t>12</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dirty="0">
                          <a:solidFill>
                            <a:srgbClr val="FFFFFF"/>
                          </a:solidFill>
                          <a:latin typeface="Calibri"/>
                          <a:ea typeface="Times New Roman"/>
                          <a:cs typeface="Calibri"/>
                        </a:rPr>
                        <a:t>24</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36</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48</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60</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72</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84</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96</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108</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a:lnSpc>
                          <a:spcPct val="115000"/>
                        </a:lnSpc>
                        <a:spcAft>
                          <a:spcPts val="0"/>
                        </a:spcAft>
                      </a:pPr>
                      <a:r>
                        <a:rPr lang="en-IN" sz="900" b="1">
                          <a:solidFill>
                            <a:srgbClr val="FFFFFF"/>
                          </a:solidFill>
                          <a:latin typeface="Calibri"/>
                          <a:ea typeface="Times New Roman"/>
                          <a:cs typeface="Calibri"/>
                        </a:rPr>
                        <a:t>120</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r>
              <a:tr h="221353">
                <a:tc>
                  <a:txBody>
                    <a:bodyPr/>
                    <a:lstStyle/>
                    <a:p>
                      <a:pPr algn="ctr">
                        <a:lnSpc>
                          <a:spcPct val="115000"/>
                        </a:lnSpc>
                        <a:spcAft>
                          <a:spcPts val="0"/>
                        </a:spcAft>
                      </a:pPr>
                      <a:r>
                        <a:rPr lang="en-IN" sz="900" b="1">
                          <a:solidFill>
                            <a:srgbClr val="000000"/>
                          </a:solidFill>
                          <a:latin typeface="Calibri"/>
                          <a:ea typeface="Times New Roman"/>
                          <a:cs typeface="Calibri"/>
                        </a:rPr>
                        <a:t>NCUMG</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46</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34</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47</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66</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99</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106</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129</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161</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169</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205</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286</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r>
              <a:tr h="221353">
                <a:tc>
                  <a:txBody>
                    <a:bodyPr/>
                    <a:lstStyle/>
                    <a:p>
                      <a:pPr algn="ctr">
                        <a:lnSpc>
                          <a:spcPct val="115000"/>
                        </a:lnSpc>
                        <a:spcAft>
                          <a:spcPts val="0"/>
                        </a:spcAft>
                      </a:pPr>
                      <a:r>
                        <a:rPr lang="en-IN" sz="900" dirty="0">
                          <a:solidFill>
                            <a:schemeClr val="tx1"/>
                          </a:solidFill>
                          <a:latin typeface="Calibri"/>
                          <a:ea typeface="Times New Roman"/>
                          <a:cs typeface="Calibri"/>
                        </a:rPr>
                        <a:t> </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9</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9</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7</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7</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7</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6</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5</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1353">
                <a:tc>
                  <a:txBody>
                    <a:bodyPr/>
                    <a:lstStyle/>
                    <a:p>
                      <a:pPr algn="ctr">
                        <a:lnSpc>
                          <a:spcPct val="115000"/>
                        </a:lnSpc>
                        <a:spcAft>
                          <a:spcPts val="0"/>
                        </a:spcAft>
                      </a:pPr>
                      <a:r>
                        <a:rPr lang="en-IN" sz="900" b="1">
                          <a:solidFill>
                            <a:srgbClr val="000000"/>
                          </a:solidFill>
                          <a:latin typeface="Calibri"/>
                          <a:ea typeface="Times New Roman"/>
                          <a:cs typeface="Calibri"/>
                        </a:rPr>
                        <a:t>NEPSG</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48</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53</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51</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58</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78</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106</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124</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169</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a:solidFill>
                            <a:srgbClr val="000000"/>
                          </a:solidFill>
                          <a:latin typeface="Calibri"/>
                          <a:ea typeface="Times New Roman"/>
                          <a:cs typeface="Calibri"/>
                        </a:rPr>
                        <a:t>190</a:t>
                      </a:r>
                      <a:endParaRPr lang="en-US" sz="90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216</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a:lnSpc>
                          <a:spcPct val="115000"/>
                        </a:lnSpc>
                        <a:spcAft>
                          <a:spcPts val="0"/>
                        </a:spcAft>
                      </a:pPr>
                      <a:r>
                        <a:rPr lang="en-IN" sz="900" b="1" dirty="0">
                          <a:solidFill>
                            <a:srgbClr val="000000"/>
                          </a:solidFill>
                          <a:latin typeface="Calibri"/>
                          <a:ea typeface="Times New Roman"/>
                          <a:cs typeface="Calibri"/>
                        </a:rPr>
                        <a:t>260</a:t>
                      </a:r>
                      <a:endParaRPr lang="en-US" sz="900" dirty="0">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r>
              <a:tr h="221353">
                <a:tc>
                  <a:txBody>
                    <a:bodyPr/>
                    <a:lstStyle/>
                    <a:p>
                      <a:pPr algn="ctr">
                        <a:lnSpc>
                          <a:spcPct val="115000"/>
                        </a:lnSpc>
                        <a:spcAft>
                          <a:spcPts val="0"/>
                        </a:spcAft>
                      </a:pPr>
                      <a:r>
                        <a:rPr lang="en-IN" sz="900" dirty="0">
                          <a:solidFill>
                            <a:schemeClr val="tx1"/>
                          </a:solidFill>
                          <a:latin typeface="Calibri"/>
                          <a:ea typeface="Times New Roman"/>
                          <a:cs typeface="Calibri"/>
                        </a:rPr>
                        <a:t> </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5</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9</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9</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10</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9</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8</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7</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6</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5</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900" dirty="0">
                          <a:solidFill>
                            <a:schemeClr val="tx1"/>
                          </a:solidFill>
                          <a:latin typeface="Calibri"/>
                          <a:ea typeface="Times New Roman"/>
                          <a:cs typeface="Calibri"/>
                        </a:rPr>
                        <a:t>4</a:t>
                      </a:r>
                      <a:endParaRPr lang="en-US" sz="900" dirty="0">
                        <a:solidFill>
                          <a:schemeClr val="tx1"/>
                        </a:solidFill>
                        <a:latin typeface="Calibri"/>
                        <a:ea typeface="Calibri"/>
                        <a:cs typeface="Times New Roman"/>
                      </a:endParaRPr>
                    </a:p>
                  </a:txBody>
                  <a:tcPr marL="67915" marR="6791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073" name="Picture 1"/>
          <p:cNvPicPr>
            <a:picLocks noChangeAspect="1" noChangeArrowheads="1"/>
          </p:cNvPicPr>
          <p:nvPr/>
        </p:nvPicPr>
        <p:blipFill>
          <a:blip r:embed="rId3"/>
          <a:srcRect/>
          <a:stretch>
            <a:fillRect/>
          </a:stretch>
        </p:blipFill>
        <p:spPr bwMode="auto">
          <a:xfrm>
            <a:off x="5029200" y="285750"/>
            <a:ext cx="2841822" cy="1440000"/>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5410200" y="1733550"/>
            <a:ext cx="2925347" cy="1440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5715000" y="3181350"/>
            <a:ext cx="2795801" cy="144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581150"/>
            <a:ext cx="4800600" cy="1323439"/>
          </a:xfrm>
          <a:prstGeom prst="rect">
            <a:avLst/>
          </a:prstGeom>
        </p:spPr>
        <p:txBody>
          <a:bodyPr wrap="square">
            <a:spAutoFit/>
          </a:bodyPr>
          <a:lstStyle/>
          <a:p>
            <a:pPr marL="293688" indent="-293688" algn="just">
              <a:buFont typeface="Arial" pitchFamily="34" charset="0"/>
              <a:buChar char="•"/>
            </a:pPr>
            <a:r>
              <a:rPr lang="en-US" sz="1600" dirty="0" smtClean="0">
                <a:latin typeface="Book Antiqua" pitchFamily="18" charset="0"/>
              </a:rPr>
              <a:t>Landfall is defined as the time and location at which the storm center crosses the coastline</a:t>
            </a:r>
          </a:p>
          <a:p>
            <a:pPr marL="293688" indent="-293688" algn="just">
              <a:buFont typeface="Arial" pitchFamily="34" charset="0"/>
              <a:buChar char="•"/>
            </a:pPr>
            <a:r>
              <a:rPr lang="en-US" sz="1600" dirty="0" smtClean="0">
                <a:latin typeface="Book Antiqua" pitchFamily="18" charset="0"/>
              </a:rPr>
              <a:t>TC landfall location and timing can be evaluated using standard verification measures and approaches for deterministic variables. </a:t>
            </a:r>
          </a:p>
        </p:txBody>
      </p:sp>
      <p:sp>
        <p:nvSpPr>
          <p:cNvPr id="3" name="Rectangle 2"/>
          <p:cNvSpPr/>
          <p:nvPr/>
        </p:nvSpPr>
        <p:spPr>
          <a:xfrm>
            <a:off x="0" y="133350"/>
            <a:ext cx="2997937" cy="584775"/>
          </a:xfrm>
          <a:prstGeom prst="rect">
            <a:avLst/>
          </a:prstGeom>
        </p:spPr>
        <p:txBody>
          <a:bodyPr wrap="none">
            <a:spAutoFit/>
          </a:bodyPr>
          <a:lstStyle/>
          <a:p>
            <a:r>
              <a:rPr lang="en-US" sz="3200" dirty="0" smtClean="0">
                <a:latin typeface="+mj-lt"/>
              </a:rPr>
              <a:t>Landfall Errors</a:t>
            </a:r>
            <a:endParaRPr lang="en-US" sz="3200" dirty="0">
              <a:latin typeface="+mj-lt"/>
            </a:endParaRPr>
          </a:p>
        </p:txBody>
      </p:sp>
      <p:pic>
        <p:nvPicPr>
          <p:cNvPr id="6" name="Picture 5" descr="WhatsApp Image 2021-06-23 at 15.23.40.jpeg"/>
          <p:cNvPicPr>
            <a:picLocks noChangeAspect="1"/>
          </p:cNvPicPr>
          <p:nvPr/>
        </p:nvPicPr>
        <p:blipFill>
          <a:blip r:embed="rId2"/>
          <a:stretch>
            <a:fillRect/>
          </a:stretch>
        </p:blipFill>
        <p:spPr>
          <a:xfrm>
            <a:off x="5467350" y="730250"/>
            <a:ext cx="3600450" cy="42799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ndfall_2015.png"/>
          <p:cNvPicPr>
            <a:picLocks noChangeAspect="1"/>
          </p:cNvPicPr>
          <p:nvPr/>
        </p:nvPicPr>
        <p:blipFill>
          <a:blip r:embed="rId2" cstate="print"/>
          <a:stretch>
            <a:fillRect/>
          </a:stretch>
        </p:blipFill>
        <p:spPr>
          <a:xfrm>
            <a:off x="609600" y="0"/>
            <a:ext cx="5730788" cy="5143500"/>
          </a:xfrm>
          <a:prstGeom prst="rect">
            <a:avLst/>
          </a:prstGeom>
        </p:spPr>
      </p:pic>
      <p:sp>
        <p:nvSpPr>
          <p:cNvPr id="5" name="TextBox 4"/>
          <p:cNvSpPr txBox="1"/>
          <p:nvPr/>
        </p:nvSpPr>
        <p:spPr>
          <a:xfrm>
            <a:off x="6324600" y="4752201"/>
            <a:ext cx="2971800" cy="369332"/>
          </a:xfrm>
          <a:prstGeom prst="rect">
            <a:avLst/>
          </a:prstGeom>
          <a:noFill/>
        </p:spPr>
        <p:txBody>
          <a:bodyPr wrap="square" rtlCol="0">
            <a:spAutoFit/>
          </a:bodyPr>
          <a:lstStyle/>
          <a:p>
            <a:r>
              <a:rPr lang="en-US" b="1" dirty="0" err="1" smtClean="0"/>
              <a:t>Souce</a:t>
            </a:r>
            <a:r>
              <a:rPr lang="en-US" b="1" dirty="0" smtClean="0"/>
              <a:t>: www.imd.gov.in</a:t>
            </a:r>
            <a:endParaRPr lang="en-US"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33350"/>
            <a:ext cx="2518638" cy="584775"/>
          </a:xfrm>
          <a:prstGeom prst="rect">
            <a:avLst/>
          </a:prstGeom>
        </p:spPr>
        <p:txBody>
          <a:bodyPr wrap="none">
            <a:spAutoFit/>
          </a:bodyPr>
          <a:lstStyle/>
          <a:p>
            <a:r>
              <a:rPr lang="en-US" sz="3200" dirty="0" smtClean="0">
                <a:latin typeface="+mj-lt"/>
              </a:rPr>
              <a:t>TC Intensity </a:t>
            </a:r>
            <a:endParaRPr lang="en-US" sz="3200" dirty="0">
              <a:latin typeface="+mj-lt"/>
            </a:endParaRPr>
          </a:p>
        </p:txBody>
      </p:sp>
      <p:sp>
        <p:nvSpPr>
          <p:cNvPr id="6" name="Title 5"/>
          <p:cNvSpPr>
            <a:spLocks noGrp="1"/>
          </p:cNvSpPr>
          <p:nvPr>
            <p:ph type="title"/>
          </p:nvPr>
        </p:nvSpPr>
        <p:spPr/>
        <p:txBody>
          <a:bodyPr/>
          <a:lstStyle/>
          <a:p>
            <a:endParaRPr lang="en-US" dirty="0"/>
          </a:p>
        </p:txBody>
      </p:sp>
      <p:sp>
        <p:nvSpPr>
          <p:cNvPr id="7" name="Content Placeholder 6"/>
          <p:cNvSpPr>
            <a:spLocks noGrp="1"/>
          </p:cNvSpPr>
          <p:nvPr>
            <p:ph idx="1"/>
          </p:nvPr>
        </p:nvSpPr>
        <p:spPr>
          <a:xfrm>
            <a:off x="827484" y="1539689"/>
            <a:ext cx="4506516" cy="3146611"/>
          </a:xfrm>
        </p:spPr>
        <p:txBody>
          <a:bodyPr/>
          <a:lstStyle/>
          <a:p>
            <a:r>
              <a:rPr lang="en-US" dirty="0" smtClean="0"/>
              <a:t>mean absolute error in minimum sea level pressure (MSPE in </a:t>
            </a:r>
            <a:r>
              <a:rPr lang="en-US" dirty="0" err="1" smtClean="0"/>
              <a:t>hPa</a:t>
            </a:r>
            <a:r>
              <a:rPr lang="en-US" dirty="0" smtClean="0"/>
              <a:t>) </a:t>
            </a:r>
          </a:p>
          <a:p>
            <a:r>
              <a:rPr lang="en-US" dirty="0" smtClean="0"/>
              <a:t>Mean absolute error in maximum sustained winds(MSWE in </a:t>
            </a:r>
            <a:r>
              <a:rPr lang="en-US" dirty="0" err="1" smtClean="0"/>
              <a:t>kt</a:t>
            </a:r>
            <a:r>
              <a:rPr lang="en-US" dirty="0" smtClean="0"/>
              <a:t>)</a:t>
            </a:r>
            <a:endParaRPr lang="en-US" dirty="0"/>
          </a:p>
        </p:txBody>
      </p:sp>
      <p:pic>
        <p:nvPicPr>
          <p:cNvPr id="58370" name="Picture 2"/>
          <p:cNvPicPr>
            <a:picLocks noChangeAspect="1" noChangeArrowheads="1"/>
          </p:cNvPicPr>
          <p:nvPr/>
        </p:nvPicPr>
        <p:blipFill>
          <a:blip r:embed="rId2"/>
          <a:srcRect/>
          <a:stretch>
            <a:fillRect/>
          </a:stretch>
        </p:blipFill>
        <p:spPr bwMode="auto">
          <a:xfrm>
            <a:off x="5334000" y="971550"/>
            <a:ext cx="3552277" cy="1800000"/>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a:srcRect/>
          <a:stretch>
            <a:fillRect/>
          </a:stretch>
        </p:blipFill>
        <p:spPr bwMode="auto">
          <a:xfrm>
            <a:off x="5334000" y="2800350"/>
            <a:ext cx="3656684" cy="180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33350"/>
            <a:ext cx="2518638" cy="584775"/>
          </a:xfrm>
          <a:prstGeom prst="rect">
            <a:avLst/>
          </a:prstGeom>
        </p:spPr>
        <p:txBody>
          <a:bodyPr wrap="none">
            <a:spAutoFit/>
          </a:bodyPr>
          <a:lstStyle/>
          <a:p>
            <a:r>
              <a:rPr lang="en-US" sz="3200" dirty="0" smtClean="0">
                <a:latin typeface="+mj-lt"/>
              </a:rPr>
              <a:t>TC Intensity </a:t>
            </a:r>
            <a:endParaRPr lang="en-US" sz="3200" dirty="0">
              <a:latin typeface="+mj-lt"/>
            </a:endParaRPr>
          </a:p>
        </p:txBody>
      </p:sp>
      <p:sp>
        <p:nvSpPr>
          <p:cNvPr id="5" name="Rectangle 4"/>
          <p:cNvSpPr/>
          <p:nvPr/>
        </p:nvSpPr>
        <p:spPr>
          <a:xfrm>
            <a:off x="0" y="1276350"/>
            <a:ext cx="9144000" cy="2031325"/>
          </a:xfrm>
          <a:prstGeom prst="rect">
            <a:avLst/>
          </a:prstGeom>
        </p:spPr>
        <p:txBody>
          <a:bodyPr wrap="square">
            <a:spAutoFit/>
          </a:bodyPr>
          <a:lstStyle/>
          <a:p>
            <a:pPr marL="293688" indent="-293688" algn="just">
              <a:buFont typeface="Wingdings" pitchFamily="2" charset="2"/>
              <a:buChar char="v"/>
            </a:pPr>
            <a:r>
              <a:rPr lang="en-US" sz="1400" dirty="0" smtClean="0"/>
              <a:t>Traditional approaches to evaluating TC track and intensity ignores possible “misses” and “false alarms” that might be associated with the forecasts. </a:t>
            </a:r>
          </a:p>
          <a:p>
            <a:pPr marL="293688" indent="-293688" algn="just">
              <a:buFont typeface="Wingdings" pitchFamily="2" charset="2"/>
              <a:buChar char="v"/>
            </a:pPr>
            <a:r>
              <a:rPr lang="en-US" sz="1400" dirty="0" smtClean="0">
                <a:solidFill>
                  <a:srgbClr val="FFFF00"/>
                </a:solidFill>
              </a:rPr>
              <a:t>Models may produce TCs that do not exist in the Best Track data (e.g., that are projected to continue to exist after the actual storm has dissipated) and should be counted as false alarms. </a:t>
            </a:r>
          </a:p>
          <a:p>
            <a:pPr marL="293688" indent="-293688" algn="just">
              <a:buFont typeface="Wingdings" pitchFamily="2" charset="2"/>
              <a:buChar char="v"/>
            </a:pPr>
            <a:r>
              <a:rPr lang="en-US" sz="1400" dirty="0" smtClean="0"/>
              <a:t>And it is possible that a storm can be projected to weaken and dissipate at a time that is earlier than the actual time of dissipation; in this case, a “miss” should be counted. </a:t>
            </a:r>
          </a:p>
          <a:p>
            <a:pPr marL="293688" indent="-293688" algn="just">
              <a:buFont typeface="Wingdings" pitchFamily="2" charset="2"/>
              <a:buChar char="v"/>
            </a:pPr>
            <a:r>
              <a:rPr lang="en-US" sz="1400" dirty="0" smtClean="0">
                <a:solidFill>
                  <a:srgbClr val="FFFF00"/>
                </a:solidFill>
              </a:rPr>
              <a:t>For such cases a contingency table should be constructed with different combinations of forecast and observed intensity</a:t>
            </a:r>
          </a:p>
          <a:p>
            <a:pPr marL="293688" indent="-293688" algn="just">
              <a:buFont typeface="Wingdings" pitchFamily="2" charset="2"/>
              <a:buChar char="v"/>
            </a:pPr>
            <a:r>
              <a:rPr lang="en-US" sz="1400" dirty="0" smtClean="0"/>
              <a:t>Including cells for situations when either the forecast storm and/or the observed storm dissipated. </a:t>
            </a:r>
            <a:endParaRPr lang="en-US" sz="14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19350"/>
            <a:ext cx="9144000" cy="1815882"/>
          </a:xfrm>
          <a:prstGeom prst="rect">
            <a:avLst/>
          </a:prstGeom>
        </p:spPr>
        <p:txBody>
          <a:bodyPr wrap="square">
            <a:spAutoFit/>
          </a:bodyPr>
          <a:lstStyle/>
          <a:p>
            <a:pPr marL="223838" indent="-223838" algn="just">
              <a:buFont typeface="Arial" pitchFamily="34" charset="0"/>
              <a:buChar char="•"/>
            </a:pPr>
            <a:r>
              <a:rPr lang="en-US" sz="1400" dirty="0" smtClean="0">
                <a:solidFill>
                  <a:srgbClr val="FFFF00"/>
                </a:solidFill>
              </a:rPr>
              <a:t>From this statistics like FAR and POD could be computed to measure the impact of false alarms and misses;</a:t>
            </a:r>
          </a:p>
          <a:p>
            <a:pPr marL="223838" indent="-223838" algn="just">
              <a:buFont typeface="Arial" pitchFamily="34" charset="0"/>
              <a:buChar char="•"/>
            </a:pPr>
            <a:r>
              <a:rPr lang="en-US" sz="1400" dirty="0" smtClean="0">
                <a:solidFill>
                  <a:srgbClr val="FFFF00"/>
                </a:solidFill>
              </a:rPr>
              <a:t>Forecasters are concerned about rapid changes in intensity – either increasing or weakening. </a:t>
            </a:r>
          </a:p>
          <a:p>
            <a:pPr marL="223838" indent="-223838" algn="just">
              <a:buFont typeface="Arial" pitchFamily="34" charset="0"/>
              <a:buChar char="•"/>
            </a:pPr>
            <a:r>
              <a:rPr lang="en-US" sz="1400" dirty="0" smtClean="0">
                <a:solidFill>
                  <a:srgbClr val="FFFF00"/>
                </a:solidFill>
              </a:rPr>
              <a:t>Typically this characteristic is measured by setting a threshold for a change in intensity over a 24h period. Normally this variable is treated as a Yes/No phenomenon (i.e., either the rapid change occurred or it did not occur, and it either was or was not forecast). </a:t>
            </a:r>
          </a:p>
          <a:p>
            <a:pPr marL="223838" indent="-223838" algn="just">
              <a:buFont typeface="Arial" pitchFamily="34" charset="0"/>
              <a:buChar char="•"/>
            </a:pPr>
            <a:r>
              <a:rPr lang="en-US" sz="1400" dirty="0" smtClean="0">
                <a:solidFill>
                  <a:srgbClr val="FFFF00"/>
                </a:solidFill>
              </a:rPr>
              <a:t>In that case, basic categorical verification approaches can be applied to compute statistics such as probability of detection (POD) and false alarm ratio (FAR). </a:t>
            </a:r>
          </a:p>
        </p:txBody>
      </p:sp>
      <p:pic>
        <p:nvPicPr>
          <p:cNvPr id="3" name="Picture 2"/>
          <p:cNvPicPr>
            <a:picLocks noChangeAspect="1" noChangeArrowheads="1"/>
          </p:cNvPicPr>
          <p:nvPr/>
        </p:nvPicPr>
        <p:blipFill>
          <a:blip r:embed="rId2" cstate="print"/>
          <a:srcRect l="21000" t="26667" r="23500" b="9333"/>
          <a:stretch>
            <a:fillRect/>
          </a:stretch>
        </p:blipFill>
        <p:spPr bwMode="auto">
          <a:xfrm>
            <a:off x="5181600" y="285750"/>
            <a:ext cx="3276600" cy="1800000"/>
          </a:xfrm>
          <a:prstGeom prst="rect">
            <a:avLst/>
          </a:prstGeom>
          <a:noFill/>
          <a:ln w="9525">
            <a:noFill/>
            <a:miter lim="800000"/>
            <a:headEnd/>
            <a:tailEnd/>
          </a:ln>
        </p:spPr>
      </p:pic>
      <p:sp>
        <p:nvSpPr>
          <p:cNvPr id="5" name="TextBox 4"/>
          <p:cNvSpPr txBox="1"/>
          <p:nvPr/>
        </p:nvSpPr>
        <p:spPr>
          <a:xfrm>
            <a:off x="304800" y="285750"/>
            <a:ext cx="4724400" cy="584775"/>
          </a:xfrm>
          <a:prstGeom prst="rect">
            <a:avLst/>
          </a:prstGeom>
          <a:noFill/>
        </p:spPr>
        <p:txBody>
          <a:bodyPr wrap="square" rtlCol="0">
            <a:spAutoFit/>
          </a:bodyPr>
          <a:lstStyle/>
          <a:p>
            <a:r>
              <a:rPr lang="en-US" sz="3200" dirty="0" smtClean="0"/>
              <a:t>TC Intensity tendency</a:t>
            </a:r>
            <a:endParaRPr lang="en-US" sz="32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19150"/>
            <a:ext cx="8915400" cy="2800767"/>
          </a:xfrm>
          <a:prstGeom prst="rect">
            <a:avLst/>
          </a:prstGeom>
        </p:spPr>
        <p:txBody>
          <a:bodyPr wrap="square">
            <a:spAutoFit/>
          </a:bodyPr>
          <a:lstStyle/>
          <a:p>
            <a:pPr marL="223838" indent="-223838" algn="just">
              <a:buFont typeface="Arial" pitchFamily="34" charset="0"/>
              <a:buChar char="•"/>
            </a:pPr>
            <a:r>
              <a:rPr lang="en-US" sz="1600" dirty="0" smtClean="0"/>
              <a:t>NWP model predictions of intensity tendency :</a:t>
            </a:r>
          </a:p>
          <a:p>
            <a:pPr marL="681038" lvl="1" indent="-223838" algn="just">
              <a:buFont typeface="Arial" pitchFamily="34" charset="0"/>
              <a:buChar char="•"/>
            </a:pPr>
            <a:r>
              <a:rPr lang="en-US" sz="1600" dirty="0" smtClean="0"/>
              <a:t>Forecast change in intensity in successive  lead times</a:t>
            </a:r>
          </a:p>
          <a:p>
            <a:pPr marL="681038" lvl="1" indent="-223838" algn="just">
              <a:buFont typeface="Arial" pitchFamily="34" charset="0"/>
              <a:buChar char="•"/>
            </a:pPr>
            <a:r>
              <a:rPr lang="en-US" sz="1600" dirty="0" smtClean="0"/>
              <a:t> Observed change in intensity</a:t>
            </a:r>
          </a:p>
          <a:p>
            <a:pPr marL="223838" indent="-223838" algn="just">
              <a:buFont typeface="Arial" pitchFamily="34" charset="0"/>
              <a:buChar char="•"/>
            </a:pPr>
            <a:r>
              <a:rPr lang="en-US" sz="1600" dirty="0" smtClean="0">
                <a:solidFill>
                  <a:srgbClr val="FFFF00"/>
                </a:solidFill>
              </a:rPr>
              <a:t>It is a Hit when</a:t>
            </a:r>
          </a:p>
          <a:p>
            <a:pPr marL="681038" lvl="1" indent="-223838" algn="just">
              <a:buFont typeface="Arial" pitchFamily="34" charset="0"/>
              <a:buChar char="•"/>
            </a:pPr>
            <a:r>
              <a:rPr lang="en-US" sz="1600" dirty="0" smtClean="0"/>
              <a:t>Model predicted strengthening (weakening) between two successive time steps </a:t>
            </a:r>
          </a:p>
          <a:p>
            <a:pPr marL="681038" lvl="1" indent="-223838" algn="just">
              <a:buFont typeface="Arial" pitchFamily="34" charset="0"/>
              <a:buChar char="•"/>
            </a:pPr>
            <a:r>
              <a:rPr lang="en-US" sz="1600" dirty="0" smtClean="0"/>
              <a:t>observations showed strengthening (weakening)</a:t>
            </a:r>
          </a:p>
          <a:p>
            <a:pPr marL="223838" indent="-223838" algn="just">
              <a:buFont typeface="Arial" pitchFamily="34" charset="0"/>
              <a:buChar char="•"/>
            </a:pPr>
            <a:r>
              <a:rPr lang="en-US" sz="1600" dirty="0" smtClean="0">
                <a:solidFill>
                  <a:srgbClr val="FFFF00"/>
                </a:solidFill>
              </a:rPr>
              <a:t>It is a Miss when</a:t>
            </a:r>
          </a:p>
          <a:p>
            <a:pPr marL="681038" lvl="1" indent="-223838" algn="just">
              <a:buFont typeface="Arial" pitchFamily="34" charset="0"/>
              <a:buChar char="•"/>
            </a:pPr>
            <a:r>
              <a:rPr lang="en-US" sz="1600" dirty="0" smtClean="0"/>
              <a:t>the model’s forecast tendency was opposite to that in the observations</a:t>
            </a:r>
          </a:p>
          <a:p>
            <a:pPr marL="681038" lvl="1" indent="-223838" algn="just">
              <a:buFont typeface="Arial" pitchFamily="34" charset="0"/>
              <a:buChar char="•"/>
            </a:pPr>
            <a:endParaRPr lang="en-US" sz="1600" dirty="0" smtClean="0"/>
          </a:p>
          <a:p>
            <a:pPr marL="223838" indent="-223838" algn="just">
              <a:buFont typeface="Arial" pitchFamily="34" charset="0"/>
              <a:buChar char="•"/>
            </a:pPr>
            <a:r>
              <a:rPr lang="en-US" sz="1600" dirty="0" smtClean="0"/>
              <a:t>Having established the numbers of ‘hits’ and ‘misses’, it is possible to calculate a hit rate and skill score relative to chance: </a:t>
            </a:r>
            <a:endParaRPr lang="en-US" sz="1600" dirty="0"/>
          </a:p>
        </p:txBody>
      </p:sp>
      <p:sp>
        <p:nvSpPr>
          <p:cNvPr id="5" name="Rectangle 4"/>
          <p:cNvSpPr/>
          <p:nvPr/>
        </p:nvSpPr>
        <p:spPr>
          <a:xfrm>
            <a:off x="152400" y="4334530"/>
            <a:ext cx="8534400" cy="400110"/>
          </a:xfrm>
          <a:prstGeom prst="rect">
            <a:avLst/>
          </a:prstGeom>
        </p:spPr>
        <p:txBody>
          <a:bodyPr wrap="square">
            <a:spAutoFit/>
          </a:bodyPr>
          <a:lstStyle/>
          <a:p>
            <a:pPr algn="ctr"/>
            <a:r>
              <a:rPr lang="en-US" sz="2000" b="1" dirty="0" smtClean="0">
                <a:latin typeface="Book Antiqua" pitchFamily="18" charset="0"/>
              </a:rPr>
              <a:t>Hit Rate (%) = 100 x [hits / (hits + misses)] </a:t>
            </a:r>
          </a:p>
        </p:txBody>
      </p:sp>
      <p:sp>
        <p:nvSpPr>
          <p:cNvPr id="6" name="Rectangle 5"/>
          <p:cNvSpPr/>
          <p:nvPr/>
        </p:nvSpPr>
        <p:spPr>
          <a:xfrm>
            <a:off x="12569" y="7635"/>
            <a:ext cx="4456669" cy="584775"/>
          </a:xfrm>
          <a:prstGeom prst="rect">
            <a:avLst/>
          </a:prstGeom>
        </p:spPr>
        <p:txBody>
          <a:bodyPr wrap="none">
            <a:spAutoFit/>
          </a:bodyPr>
          <a:lstStyle/>
          <a:p>
            <a:r>
              <a:rPr lang="en-US" sz="3200" dirty="0" smtClean="0">
                <a:latin typeface="+mj-lt"/>
              </a:rPr>
              <a:t>TC Intensity tendency</a:t>
            </a:r>
            <a:endParaRPr lang="en-US" sz="3200" dirty="0">
              <a:latin typeface="+mj-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p:cNvSpPr>
          <p:nvPr>
            <p:ph type="body" sz="half" idx="4294967295"/>
          </p:nvPr>
        </p:nvSpPr>
        <p:spPr>
          <a:xfrm>
            <a:off x="1277634" y="1545636"/>
            <a:ext cx="2566988" cy="1312069"/>
          </a:xfrm>
        </p:spPr>
        <p:txBody>
          <a:bodyPr>
            <a:normAutofit fontScale="92500" lnSpcReduction="10000"/>
          </a:bodyPr>
          <a:lstStyle/>
          <a:p>
            <a:pPr eaLnBrk="1" hangingPunct="1">
              <a:lnSpc>
                <a:spcPct val="80000"/>
              </a:lnSpc>
              <a:buFont typeface="Arial" charset="0"/>
              <a:buNone/>
            </a:pPr>
            <a:r>
              <a:rPr lang="en-GB" sz="1800" dirty="0"/>
              <a:t>Different definitions:</a:t>
            </a:r>
          </a:p>
          <a:p>
            <a:pPr eaLnBrk="1" hangingPunct="1">
              <a:lnSpc>
                <a:spcPct val="80000"/>
              </a:lnSpc>
            </a:pPr>
            <a:r>
              <a:rPr lang="en-GB" sz="1500" dirty="0"/>
              <a:t>Maxima/minima : </a:t>
            </a:r>
          </a:p>
          <a:p>
            <a:pPr eaLnBrk="1" hangingPunct="1">
              <a:lnSpc>
                <a:spcPct val="80000"/>
              </a:lnSpc>
            </a:pPr>
            <a:r>
              <a:rPr lang="en-GB" sz="1500" dirty="0"/>
              <a:t>Magnitude</a:t>
            </a:r>
          </a:p>
          <a:p>
            <a:pPr eaLnBrk="1" hangingPunct="1">
              <a:lnSpc>
                <a:spcPct val="80000"/>
              </a:lnSpc>
            </a:pPr>
            <a:r>
              <a:rPr lang="en-GB" sz="1500" dirty="0" smtClean="0"/>
              <a:t>Rarity (frequency)</a:t>
            </a:r>
            <a:endParaRPr lang="en-GB" sz="1500" dirty="0"/>
          </a:p>
          <a:p>
            <a:pPr eaLnBrk="1" hangingPunct="1">
              <a:lnSpc>
                <a:spcPct val="80000"/>
              </a:lnSpc>
            </a:pPr>
            <a:r>
              <a:rPr lang="en-GB" sz="1500" dirty="0"/>
              <a:t>Severity (Impact)</a:t>
            </a:r>
          </a:p>
        </p:txBody>
      </p:sp>
      <p:sp>
        <p:nvSpPr>
          <p:cNvPr id="51204" name="Rectangle 9"/>
          <p:cNvSpPr>
            <a:spLocks noGrp="1"/>
          </p:cNvSpPr>
          <p:nvPr>
            <p:ph type="body" sz="half" idx="4294967295"/>
          </p:nvPr>
        </p:nvSpPr>
        <p:spPr>
          <a:xfrm>
            <a:off x="1371600" y="590550"/>
            <a:ext cx="6400800" cy="742950"/>
          </a:xfrm>
        </p:spPr>
        <p:txBody>
          <a:bodyPr>
            <a:normAutofit fontScale="92500" lnSpcReduction="10000"/>
          </a:bodyPr>
          <a:lstStyle/>
          <a:p>
            <a:pPr eaLnBrk="1" hangingPunct="1">
              <a:lnSpc>
                <a:spcPct val="80000"/>
              </a:lnSpc>
              <a:buFont typeface="Arial" charset="0"/>
              <a:buNone/>
            </a:pPr>
            <a:r>
              <a:rPr lang="en-US" sz="1500" dirty="0"/>
              <a:t>. </a:t>
            </a:r>
          </a:p>
          <a:p>
            <a:pPr eaLnBrk="1" hangingPunct="1">
              <a:lnSpc>
                <a:spcPct val="80000"/>
              </a:lnSpc>
              <a:buFont typeface="Arial" charset="0"/>
              <a:buNone/>
            </a:pPr>
            <a:r>
              <a:rPr lang="en-US" sz="1500" dirty="0"/>
              <a:t>A definition often used in statistics </a:t>
            </a:r>
            <a:r>
              <a:rPr lang="en-US" sz="1500" dirty="0" smtClean="0"/>
              <a:t>is:</a:t>
            </a:r>
          </a:p>
          <a:p>
            <a:pPr eaLnBrk="1" hangingPunct="1">
              <a:lnSpc>
                <a:spcPct val="80000"/>
              </a:lnSpc>
              <a:buFont typeface="Arial" charset="0"/>
              <a:buNone/>
            </a:pPr>
            <a:r>
              <a:rPr lang="en-US" sz="1500" dirty="0"/>
              <a:t> </a:t>
            </a:r>
            <a:r>
              <a:rPr lang="en-US" sz="1500" b="1" i="1" dirty="0"/>
              <a:t>extreme events are events in the tail of the distribution.</a:t>
            </a:r>
            <a:endParaRPr lang="en-US" sz="1500" dirty="0"/>
          </a:p>
        </p:txBody>
      </p:sp>
      <p:sp>
        <p:nvSpPr>
          <p:cNvPr id="51207" name="Text Box 12"/>
          <p:cNvSpPr txBox="1">
            <a:spLocks noChangeArrowheads="1"/>
          </p:cNvSpPr>
          <p:nvPr/>
        </p:nvSpPr>
        <p:spPr bwMode="auto">
          <a:xfrm>
            <a:off x="304800" y="3181350"/>
            <a:ext cx="5334000" cy="1131079"/>
          </a:xfrm>
          <a:prstGeom prst="rect">
            <a:avLst/>
          </a:prstGeom>
          <a:noFill/>
          <a:ln w="9525">
            <a:noFill/>
            <a:miter lim="800000"/>
            <a:headEnd/>
            <a:tailEnd/>
          </a:ln>
        </p:spPr>
        <p:txBody>
          <a:bodyPr wrap="square">
            <a:spAutoFit/>
          </a:bodyPr>
          <a:lstStyle/>
          <a:p>
            <a:r>
              <a:rPr lang="en-US" sz="1350" dirty="0"/>
              <a:t>Any number of methods could be used to establish what represents an ‘extreme’ 1 day event in the highly variable climate types existing across India </a:t>
            </a:r>
            <a:endParaRPr lang="en-US" sz="1350" dirty="0" smtClean="0"/>
          </a:p>
          <a:p>
            <a:r>
              <a:rPr lang="en-US" sz="1350" dirty="0" smtClean="0"/>
              <a:t>(</a:t>
            </a:r>
            <a:r>
              <a:rPr lang="en-US" sz="1350" dirty="0"/>
              <a:t>e.g. Karl </a:t>
            </a:r>
            <a:r>
              <a:rPr lang="en-US" sz="1350" i="1" dirty="0"/>
              <a:t>et al</a:t>
            </a:r>
            <a:r>
              <a:rPr lang="en-US" sz="1350" dirty="0"/>
              <a:t>., 1995; Karl and </a:t>
            </a:r>
            <a:r>
              <a:rPr lang="en-US" sz="1350" dirty="0" err="1"/>
              <a:t>Easterling</a:t>
            </a:r>
            <a:r>
              <a:rPr lang="en-US" sz="1350" dirty="0"/>
              <a:t>, 1999; Manton </a:t>
            </a:r>
            <a:r>
              <a:rPr lang="en-US" sz="1350" i="1" dirty="0"/>
              <a:t>et al</a:t>
            </a:r>
            <a:r>
              <a:rPr lang="en-US" sz="1350" dirty="0"/>
              <a:t>., 2001).</a:t>
            </a:r>
          </a:p>
        </p:txBody>
      </p:sp>
      <p:sp>
        <p:nvSpPr>
          <p:cNvPr id="11" name="Rectangle 2"/>
          <p:cNvSpPr txBox="1">
            <a:spLocks/>
          </p:cNvSpPr>
          <p:nvPr/>
        </p:nvSpPr>
        <p:spPr>
          <a:xfrm>
            <a:off x="1600200" y="33468"/>
            <a:ext cx="6172200" cy="857250"/>
          </a:xfrm>
          <a:prstGeom prst="rect">
            <a:avLst/>
          </a:prstGeom>
        </p:spPr>
        <p:txBody>
          <a:bodyPr vert="horz" lIns="68580" tIns="34290" rIns="68580" bIns="34290" rtlCol="0" anchor="ctr">
            <a:normAutofit/>
          </a:bodyPr>
          <a:lstStyle/>
          <a:p>
            <a:pPr algn="ctr" defTabSz="685800">
              <a:spcBef>
                <a:spcPct val="0"/>
              </a:spcBef>
              <a:defRPr/>
            </a:pPr>
            <a:r>
              <a:rPr lang="en-GB" sz="2700" b="1" dirty="0">
                <a:solidFill>
                  <a:schemeClr val="tx2">
                    <a:lumMod val="40000"/>
                    <a:lumOff val="60000"/>
                  </a:schemeClr>
                </a:solidFill>
                <a:effectLst>
                  <a:outerShdw blurRad="38100" dist="38100" dir="2700000" algn="tl">
                    <a:srgbClr val="000000">
                      <a:alpha val="43137"/>
                    </a:srgbClr>
                  </a:outerShdw>
                </a:effectLst>
                <a:latin typeface="+mj-lt"/>
                <a:ea typeface="+mj-ea"/>
                <a:cs typeface="+mj-cs"/>
              </a:rPr>
              <a:t>What is an extreme event?</a:t>
            </a:r>
          </a:p>
        </p:txBody>
      </p:sp>
      <p:pic>
        <p:nvPicPr>
          <p:cNvPr id="6" name="Picture 2" descr="Illustration of climate change showing the probability of extreme temperatures when (a) the mean temperature increases, (b) the variance increases, and (c) when both the mean and variance increase for a normal distribution of temperature. Source: Folland et al. 2001. ">
            <a:extLst>
              <a:ext uri="{FF2B5EF4-FFF2-40B4-BE49-F238E27FC236}">
                <a16:creationId xmlns:a16="http://schemas.microsoft.com/office/drawing/2014/main" xmlns="" id="{6FB82981-DAE5-4D3B-9D74-399A0EC31F2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24600" y="895349"/>
            <a:ext cx="2133600" cy="34581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051318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66750"/>
            <a:ext cx="7772400" cy="4308872"/>
          </a:xfrm>
          <a:prstGeom prst="rect">
            <a:avLst/>
          </a:prstGeom>
        </p:spPr>
        <p:txBody>
          <a:bodyPr wrap="square">
            <a:spAutoFit/>
          </a:bodyPr>
          <a:lstStyle/>
          <a:p>
            <a:pPr algn="ctr"/>
            <a:r>
              <a:rPr lang="en-US" b="1" dirty="0" smtClean="0"/>
              <a:t>ITSS (%) = (Hit Rate – 0.50) x 2</a:t>
            </a:r>
          </a:p>
          <a:p>
            <a:pPr algn="just">
              <a:buFont typeface="Arial" pitchFamily="34" charset="0"/>
              <a:buChar char="•"/>
            </a:pPr>
            <a:r>
              <a:rPr lang="en-US" sz="1600" dirty="0" smtClean="0"/>
              <a:t> Example 1: </a:t>
            </a:r>
          </a:p>
          <a:p>
            <a:pPr marL="293688" lvl="1" indent="-120650" algn="just">
              <a:buFont typeface="Arial" pitchFamily="34" charset="0"/>
              <a:buChar char="•"/>
            </a:pPr>
            <a:r>
              <a:rPr lang="en-US" sz="1600" dirty="0" smtClean="0">
                <a:solidFill>
                  <a:srgbClr val="FFFF00"/>
                </a:solidFill>
              </a:rPr>
              <a:t>Hits = 80</a:t>
            </a:r>
          </a:p>
          <a:p>
            <a:pPr marL="293688" lvl="1" indent="-120650" algn="just">
              <a:buFont typeface="Arial" pitchFamily="34" charset="0"/>
              <a:buChar char="•"/>
            </a:pPr>
            <a:r>
              <a:rPr lang="en-US" sz="1600" dirty="0" smtClean="0">
                <a:solidFill>
                  <a:srgbClr val="FFFF00"/>
                </a:solidFill>
              </a:rPr>
              <a:t>Misses = 20</a:t>
            </a:r>
          </a:p>
          <a:p>
            <a:pPr marL="293688" lvl="1" indent="-120650" algn="just">
              <a:buFont typeface="Arial" pitchFamily="34" charset="0"/>
              <a:buChar char="•"/>
            </a:pPr>
            <a:r>
              <a:rPr lang="en-US" sz="1600" dirty="0" smtClean="0">
                <a:solidFill>
                  <a:srgbClr val="FFFF00"/>
                </a:solidFill>
              </a:rPr>
              <a:t>Hit rate = 80/(80+20) = 0.80</a:t>
            </a:r>
          </a:p>
          <a:p>
            <a:pPr marL="293688" lvl="1" indent="-120650" algn="just">
              <a:buFont typeface="Arial" pitchFamily="34" charset="0"/>
              <a:buChar char="•"/>
            </a:pPr>
            <a:r>
              <a:rPr lang="en-US" sz="1600" dirty="0" smtClean="0">
                <a:solidFill>
                  <a:srgbClr val="FFFF00"/>
                </a:solidFill>
              </a:rPr>
              <a:t>ITSS = (0.80-0.50)*2 = 0.60</a:t>
            </a:r>
          </a:p>
          <a:p>
            <a:pPr marL="293688" lvl="1" indent="-120650" algn="just">
              <a:buFont typeface="Arial" pitchFamily="34" charset="0"/>
              <a:buChar char="•"/>
            </a:pPr>
            <a:r>
              <a:rPr lang="en-US" sz="1600" dirty="0" smtClean="0">
                <a:solidFill>
                  <a:srgbClr val="FFFF00"/>
                </a:solidFill>
              </a:rPr>
              <a:t>Model scored 60% more hits than chance (=50 out of 100)</a:t>
            </a:r>
          </a:p>
          <a:p>
            <a:pPr marL="293688" lvl="1" indent="-120650" algn="just">
              <a:buFont typeface="Arial" pitchFamily="34" charset="0"/>
              <a:buChar char="•"/>
            </a:pPr>
            <a:endParaRPr lang="en-US" sz="1600" dirty="0" smtClean="0"/>
          </a:p>
          <a:p>
            <a:pPr algn="just">
              <a:buFont typeface="Arial" pitchFamily="34" charset="0"/>
              <a:buChar char="•"/>
            </a:pPr>
            <a:r>
              <a:rPr lang="en-US" sz="1600" dirty="0" smtClean="0"/>
              <a:t>Example 2:</a:t>
            </a:r>
          </a:p>
          <a:p>
            <a:pPr marL="293688" indent="-120650" algn="just">
              <a:buFont typeface="Arial" pitchFamily="34" charset="0"/>
              <a:buChar char="•"/>
            </a:pPr>
            <a:r>
              <a:rPr lang="en-US" sz="1600" dirty="0" smtClean="0">
                <a:solidFill>
                  <a:srgbClr val="FFFF00"/>
                </a:solidFill>
              </a:rPr>
              <a:t>Hits = 40</a:t>
            </a:r>
          </a:p>
          <a:p>
            <a:pPr marL="293688" indent="-120650" algn="just">
              <a:buFont typeface="Arial" pitchFamily="34" charset="0"/>
              <a:buChar char="•"/>
            </a:pPr>
            <a:r>
              <a:rPr lang="en-US" sz="1600" dirty="0" smtClean="0">
                <a:solidFill>
                  <a:srgbClr val="FFFF00"/>
                </a:solidFill>
              </a:rPr>
              <a:t>Misses = 60</a:t>
            </a:r>
          </a:p>
          <a:p>
            <a:pPr marL="293688" indent="-120650" algn="just">
              <a:buFont typeface="Arial" pitchFamily="34" charset="0"/>
              <a:buChar char="•"/>
            </a:pPr>
            <a:r>
              <a:rPr lang="en-US" sz="1600" dirty="0" smtClean="0">
                <a:solidFill>
                  <a:srgbClr val="FFFF00"/>
                </a:solidFill>
              </a:rPr>
              <a:t>Hit Rate = 0.40</a:t>
            </a:r>
          </a:p>
          <a:p>
            <a:pPr marL="293688" indent="-120650" algn="just">
              <a:buFont typeface="Arial" pitchFamily="34" charset="0"/>
              <a:buChar char="•"/>
            </a:pPr>
            <a:r>
              <a:rPr lang="en-US" sz="1600" dirty="0" smtClean="0">
                <a:solidFill>
                  <a:srgbClr val="FFFF00"/>
                </a:solidFill>
              </a:rPr>
              <a:t>ITSS = -0.20</a:t>
            </a:r>
          </a:p>
          <a:p>
            <a:pPr marL="293688" indent="-120650" algn="just">
              <a:buFont typeface="Arial" pitchFamily="34" charset="0"/>
              <a:buChar char="•"/>
            </a:pPr>
            <a:r>
              <a:rPr lang="en-US" sz="1600" dirty="0" smtClean="0">
                <a:solidFill>
                  <a:srgbClr val="FFFF00"/>
                </a:solidFill>
              </a:rPr>
              <a:t>Model is worst than by chance </a:t>
            </a:r>
          </a:p>
          <a:p>
            <a:pPr marL="293688" indent="-120650" algn="just">
              <a:buFont typeface="Arial" pitchFamily="34" charset="0"/>
              <a:buChar char="•"/>
            </a:pPr>
            <a:endParaRPr lang="en-US" sz="1600" dirty="0" smtClean="0"/>
          </a:p>
          <a:p>
            <a:pPr algn="just">
              <a:buFont typeface="Arial" pitchFamily="34" charset="0"/>
              <a:buChar char="•"/>
            </a:pPr>
            <a:r>
              <a:rPr lang="en-US" sz="1600" dirty="0" smtClean="0"/>
              <a:t>Thus if the ITSS&gt;0, forecast shows some skill in forecasting intensity tendency. </a:t>
            </a:r>
          </a:p>
          <a:p>
            <a:pPr algn="just">
              <a:buFont typeface="Arial" pitchFamily="34" charset="0"/>
              <a:buChar char="•"/>
            </a:pPr>
            <a:r>
              <a:rPr lang="en-US" sz="1600" dirty="0" smtClean="0"/>
              <a:t>The ITSS can have any value from -100% to +100%.</a:t>
            </a:r>
            <a:endParaRPr lang="en-US" sz="1600" dirty="0"/>
          </a:p>
        </p:txBody>
      </p:sp>
      <p:sp>
        <p:nvSpPr>
          <p:cNvPr id="5" name="Rectangle 4"/>
          <p:cNvSpPr/>
          <p:nvPr/>
        </p:nvSpPr>
        <p:spPr>
          <a:xfrm>
            <a:off x="0" y="-57149"/>
            <a:ext cx="6126998" cy="584775"/>
          </a:xfrm>
          <a:prstGeom prst="rect">
            <a:avLst/>
          </a:prstGeom>
        </p:spPr>
        <p:txBody>
          <a:bodyPr wrap="none">
            <a:spAutoFit/>
          </a:bodyPr>
          <a:lstStyle/>
          <a:p>
            <a:r>
              <a:rPr lang="en-US" sz="3200" dirty="0" smtClean="0">
                <a:latin typeface="+mj-lt"/>
              </a:rPr>
              <a:t>Intensity Tendency Skill Score </a:t>
            </a:r>
            <a:endParaRPr lang="en-US" sz="3200" dirty="0">
              <a:latin typeface="+mj-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52400" y="1047750"/>
            <a:ext cx="8839200" cy="3146611"/>
          </a:xfrm>
        </p:spPr>
        <p:txBody>
          <a:bodyPr/>
          <a:lstStyle/>
          <a:p>
            <a:r>
              <a:rPr lang="en-US" dirty="0" smtClean="0"/>
              <a:t>WMO. 2013. </a:t>
            </a:r>
            <a:r>
              <a:rPr lang="en-US" i="1" dirty="0" smtClean="0"/>
              <a:t>Verification Methods for Tropical Cyclone Forecasts. </a:t>
            </a:r>
            <a:r>
              <a:rPr lang="en-US" dirty="0" smtClean="0"/>
              <a:t>WWRP/WGNE Joint Working Group on Forecast Verification Research, WWRP 2013-7. World Meteorological Organization: Geneva, Switzerland.</a:t>
            </a:r>
          </a:p>
          <a:p>
            <a:r>
              <a:rPr lang="en-US" dirty="0" smtClean="0"/>
              <a:t>Heming, J. T. 2017: Tropical cyclone tracking and verification techniques for Met Office numerical weather prediction models., </a:t>
            </a:r>
            <a:r>
              <a:rPr lang="en-US" i="1" dirty="0" err="1" smtClean="0"/>
              <a:t>Meteorol</a:t>
            </a:r>
            <a:r>
              <a:rPr lang="en-US" i="1" dirty="0" smtClean="0"/>
              <a:t>. Appl. </a:t>
            </a:r>
            <a:r>
              <a:rPr lang="en-US" b="1" i="1" dirty="0" smtClean="0"/>
              <a:t>24: 1–8, </a:t>
            </a:r>
            <a:r>
              <a:rPr lang="en-US" dirty="0" smtClean="0"/>
              <a:t>DOI: 10.1002/met.1599</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Track forecast verification</a:t>
            </a:r>
          </a:p>
          <a:p>
            <a:pPr lvl="1"/>
            <a:r>
              <a:rPr lang="en-US" dirty="0" smtClean="0">
                <a:solidFill>
                  <a:srgbClr val="FFFF00"/>
                </a:solidFill>
              </a:rPr>
              <a:t>DPE, ATE and CTE, landfall position and time error</a:t>
            </a:r>
          </a:p>
          <a:p>
            <a:r>
              <a:rPr lang="en-US" dirty="0" smtClean="0"/>
              <a:t>Intensity Forecast verification</a:t>
            </a:r>
          </a:p>
          <a:p>
            <a:pPr lvl="1"/>
            <a:r>
              <a:rPr lang="en-US" dirty="0" smtClean="0">
                <a:solidFill>
                  <a:srgbClr val="FFFF00"/>
                </a:solidFill>
              </a:rPr>
              <a:t>MAE in Min SLP and Max Wind</a:t>
            </a:r>
          </a:p>
          <a:p>
            <a:pPr lvl="1"/>
            <a:r>
              <a:rPr lang="en-US" dirty="0" smtClean="0">
                <a:solidFill>
                  <a:srgbClr val="FFFF00"/>
                </a:solidFill>
              </a:rPr>
              <a:t>Intensity Tendency Skill Score</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extreme event?</a:t>
            </a:r>
            <a:br>
              <a:rPr lang="en-US" dirty="0"/>
            </a:br>
            <a:endParaRPr lang="en-IN" dirty="0"/>
          </a:p>
        </p:txBody>
      </p:sp>
      <p:sp>
        <p:nvSpPr>
          <p:cNvPr id="3" name="Content Placeholder 2"/>
          <p:cNvSpPr>
            <a:spLocks noGrp="1"/>
          </p:cNvSpPr>
          <p:nvPr>
            <p:ph idx="1"/>
          </p:nvPr>
        </p:nvSpPr>
        <p:spPr>
          <a:xfrm>
            <a:off x="1485900" y="1200151"/>
            <a:ext cx="4004202" cy="3394472"/>
          </a:xfrm>
        </p:spPr>
        <p:txBody>
          <a:bodyPr>
            <a:normAutofit/>
          </a:bodyPr>
          <a:lstStyle/>
          <a:p>
            <a:r>
              <a:rPr lang="en-IN" sz="1800" dirty="0">
                <a:solidFill>
                  <a:schemeClr val="tx2">
                    <a:lumMod val="40000"/>
                    <a:lumOff val="60000"/>
                  </a:schemeClr>
                </a:solidFill>
                <a:effectLst>
                  <a:outerShdw blurRad="38100" dist="38100" dir="2700000" algn="tl">
                    <a:srgbClr val="000000">
                      <a:alpha val="43137"/>
                    </a:srgbClr>
                  </a:outerShdw>
                </a:effectLst>
              </a:rPr>
              <a:t>The WMO document </a:t>
            </a:r>
          </a:p>
          <a:p>
            <a:pPr lvl="1"/>
            <a:r>
              <a:rPr lang="en-IN" sz="1500" b="1" dirty="0">
                <a:solidFill>
                  <a:schemeClr val="tx2">
                    <a:lumMod val="40000"/>
                    <a:lumOff val="60000"/>
                  </a:schemeClr>
                </a:solidFill>
              </a:rPr>
              <a:t>provides guidelines to define and characterize extreme weather and climate events </a:t>
            </a:r>
          </a:p>
          <a:p>
            <a:pPr lvl="1"/>
            <a:r>
              <a:rPr lang="en-IN" sz="1500" b="1" dirty="0">
                <a:solidFill>
                  <a:schemeClr val="tx2">
                    <a:lumMod val="40000"/>
                    <a:lumOff val="60000"/>
                  </a:schemeClr>
                </a:solidFill>
              </a:rPr>
              <a:t>provide some examples that were provided through the country survey. </a:t>
            </a:r>
            <a:endParaRPr lang="en-IN" sz="1500" b="1" dirty="0">
              <a:solidFill>
                <a:schemeClr val="tx2">
                  <a:lumMod val="40000"/>
                  <a:lumOff val="60000"/>
                </a:schemeClr>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cstate="print"/>
          <a:srcRect/>
          <a:stretch>
            <a:fillRect/>
          </a:stretch>
        </p:blipFill>
        <p:spPr bwMode="auto">
          <a:xfrm>
            <a:off x="5436097" y="897565"/>
            <a:ext cx="2333849" cy="3170411"/>
          </a:xfrm>
          <a:prstGeom prst="rect">
            <a:avLst/>
          </a:prstGeom>
          <a:noFill/>
          <a:ln w="9525">
            <a:noFill/>
            <a:miter lim="800000"/>
            <a:headEnd/>
            <a:tailEnd/>
          </a:ln>
        </p:spPr>
      </p:pic>
      <p:sp>
        <p:nvSpPr>
          <p:cNvPr id="6" name="Rectangle 2"/>
          <p:cNvSpPr txBox="1">
            <a:spLocks/>
          </p:cNvSpPr>
          <p:nvPr/>
        </p:nvSpPr>
        <p:spPr>
          <a:xfrm>
            <a:off x="1600200" y="33468"/>
            <a:ext cx="6172200" cy="857250"/>
          </a:xfrm>
          <a:prstGeom prst="rect">
            <a:avLst/>
          </a:prstGeom>
        </p:spPr>
        <p:txBody>
          <a:bodyPr vert="horz" lIns="68580" tIns="34290" rIns="68580" bIns="34290" rtlCol="0" anchor="ctr">
            <a:normAutofit/>
          </a:bodyPr>
          <a:lstStyle/>
          <a:p>
            <a:pPr algn="ctr" defTabSz="685800">
              <a:spcBef>
                <a:spcPct val="0"/>
              </a:spcBef>
              <a:defRPr/>
            </a:pPr>
            <a:endParaRPr lang="en-GB" sz="2700" b="1" dirty="0">
              <a:solidFill>
                <a:srgbClr val="00B050"/>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xmlns="" val="4002135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extreme event?</a:t>
            </a:r>
            <a:br>
              <a:rPr lang="en-US" dirty="0"/>
            </a:br>
            <a:endParaRPr lang="en-IN" dirty="0"/>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277635" y="843558"/>
            <a:ext cx="3993932" cy="216024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1143001" y="3533421"/>
            <a:ext cx="4455114" cy="1036552"/>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5436097" y="897565"/>
            <a:ext cx="2333849" cy="3170411"/>
          </a:xfrm>
          <a:prstGeom prst="rect">
            <a:avLst/>
          </a:prstGeom>
          <a:noFill/>
          <a:ln w="9525">
            <a:noFill/>
            <a:miter lim="800000"/>
            <a:headEnd/>
            <a:tailEnd/>
          </a:ln>
        </p:spPr>
      </p:pic>
      <p:sp>
        <p:nvSpPr>
          <p:cNvPr id="7" name="Rectangle 6"/>
          <p:cNvSpPr/>
          <p:nvPr/>
        </p:nvSpPr>
        <p:spPr>
          <a:xfrm>
            <a:off x="1223628" y="1761660"/>
            <a:ext cx="4050450" cy="540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cxnSp>
        <p:nvCxnSpPr>
          <p:cNvPr id="9" name="Straight Connector 8"/>
          <p:cNvCxnSpPr/>
          <p:nvPr/>
        </p:nvCxnSpPr>
        <p:spPr>
          <a:xfrm>
            <a:off x="3383868" y="4407954"/>
            <a:ext cx="2160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763688" y="4569972"/>
            <a:ext cx="918102" cy="62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2"/>
          <p:cNvSpPr txBox="1">
            <a:spLocks/>
          </p:cNvSpPr>
          <p:nvPr/>
        </p:nvSpPr>
        <p:spPr>
          <a:xfrm>
            <a:off x="1600200" y="33468"/>
            <a:ext cx="6172200" cy="857250"/>
          </a:xfrm>
          <a:prstGeom prst="rect">
            <a:avLst/>
          </a:prstGeom>
        </p:spPr>
        <p:txBody>
          <a:bodyPr vert="horz" lIns="68580" tIns="34290" rIns="68580" bIns="34290" rtlCol="0" anchor="ctr">
            <a:normAutofit/>
          </a:bodyPr>
          <a:lstStyle/>
          <a:p>
            <a:pPr algn="ctr" defTabSz="685800">
              <a:spcBef>
                <a:spcPct val="0"/>
              </a:spcBef>
              <a:defRPr/>
            </a:pPr>
            <a:endParaRPr lang="en-GB" sz="2700" b="1" dirty="0">
              <a:solidFill>
                <a:srgbClr val="00B050"/>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xmlns="" val="1467324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p:cNvSpPr>
          <p:nvPr>
            <p:ph type="body" idx="4294967295"/>
          </p:nvPr>
        </p:nvSpPr>
        <p:spPr>
          <a:xfrm>
            <a:off x="609600" y="1310878"/>
            <a:ext cx="8305800" cy="2556272"/>
          </a:xfrm>
        </p:spPr>
        <p:txBody>
          <a:bodyPr>
            <a:normAutofit/>
          </a:bodyPr>
          <a:lstStyle/>
          <a:p>
            <a:pPr>
              <a:lnSpc>
                <a:spcPct val="80000"/>
              </a:lnSpc>
            </a:pPr>
            <a:r>
              <a:rPr lang="en-US" sz="1600" dirty="0">
                <a:solidFill>
                  <a:srgbClr val="FFFF00"/>
                </a:solidFill>
                <a:latin typeface="+mn-lt"/>
              </a:rPr>
              <a:t>They are severe</a:t>
            </a:r>
            <a:r>
              <a:rPr lang="en-US" sz="1600" dirty="0">
                <a:latin typeface="+mn-lt"/>
              </a:rPr>
              <a:t>: Extreme events bring severe impacts to life and property (socio-economic)</a:t>
            </a:r>
          </a:p>
          <a:p>
            <a:pPr eaLnBrk="1" hangingPunct="1">
              <a:lnSpc>
                <a:spcPct val="80000"/>
              </a:lnSpc>
            </a:pPr>
            <a:r>
              <a:rPr lang="en-US" sz="1600" dirty="0">
                <a:solidFill>
                  <a:srgbClr val="FFFF00"/>
                </a:solidFill>
                <a:latin typeface="+mn-lt"/>
              </a:rPr>
              <a:t>They are rare</a:t>
            </a:r>
            <a:r>
              <a:rPr lang="en-US" sz="1600" dirty="0">
                <a:latin typeface="+mn-lt"/>
              </a:rPr>
              <a:t>: Unexpected and unprepared/underprepared to cope/manage the impacts.</a:t>
            </a:r>
          </a:p>
          <a:p>
            <a:pPr eaLnBrk="1" hangingPunct="1">
              <a:lnSpc>
                <a:spcPct val="80000"/>
              </a:lnSpc>
            </a:pPr>
            <a:r>
              <a:rPr lang="en-US" sz="1600" dirty="0">
                <a:solidFill>
                  <a:srgbClr val="FFFF00"/>
                </a:solidFill>
                <a:latin typeface="+mn-lt"/>
              </a:rPr>
              <a:t>Need Forecasts</a:t>
            </a:r>
            <a:r>
              <a:rPr lang="en-US" sz="1600" dirty="0">
                <a:latin typeface="+mn-lt"/>
              </a:rPr>
              <a:t>: NWP Models with </a:t>
            </a:r>
            <a:r>
              <a:rPr lang="en-US" sz="1600" i="1" u="sng" dirty="0">
                <a:latin typeface="+mn-lt"/>
              </a:rPr>
              <a:t>high spatial and temporal resolution</a:t>
            </a:r>
            <a:r>
              <a:rPr lang="en-US" sz="1600" dirty="0">
                <a:latin typeface="+mn-lt"/>
              </a:rPr>
              <a:t> </a:t>
            </a:r>
            <a:r>
              <a:rPr lang="en-US" sz="1600" dirty="0" smtClean="0">
                <a:latin typeface="+mn-lt"/>
              </a:rPr>
              <a:t>predict severe weather (heavy rains, intense storms, Cyclones etc.,) &amp; are </a:t>
            </a:r>
            <a:r>
              <a:rPr lang="en-US" sz="1600" dirty="0">
                <a:latin typeface="+mn-lt"/>
              </a:rPr>
              <a:t>expected to predict the extreme events and severe impacts.</a:t>
            </a:r>
          </a:p>
          <a:p>
            <a:pPr eaLnBrk="1" hangingPunct="1">
              <a:lnSpc>
                <a:spcPct val="80000"/>
              </a:lnSpc>
            </a:pPr>
            <a:r>
              <a:rPr lang="en-US" sz="1600" dirty="0">
                <a:solidFill>
                  <a:srgbClr val="FFFF00"/>
                </a:solidFill>
                <a:latin typeface="+mn-lt"/>
              </a:rPr>
              <a:t>They are changing</a:t>
            </a:r>
            <a:r>
              <a:rPr lang="en-US" sz="1600" dirty="0">
                <a:latin typeface="+mn-lt"/>
              </a:rPr>
              <a:t>: 20</a:t>
            </a:r>
            <a:r>
              <a:rPr lang="en-US" sz="1600" baseline="30000" dirty="0">
                <a:latin typeface="+mn-lt"/>
              </a:rPr>
              <a:t>th</a:t>
            </a:r>
            <a:r>
              <a:rPr lang="en-US" sz="1600" dirty="0">
                <a:latin typeface="+mn-lt"/>
              </a:rPr>
              <a:t> Century extreme rain trends in India</a:t>
            </a:r>
          </a:p>
          <a:p>
            <a:pPr eaLnBrk="1" hangingPunct="1">
              <a:lnSpc>
                <a:spcPct val="80000"/>
              </a:lnSpc>
            </a:pPr>
            <a:r>
              <a:rPr lang="en-US" sz="1600" dirty="0">
                <a:solidFill>
                  <a:srgbClr val="FFFF00"/>
                </a:solidFill>
                <a:latin typeface="+mn-lt"/>
              </a:rPr>
              <a:t>They will change</a:t>
            </a:r>
            <a:r>
              <a:rPr lang="en-US" sz="1600" dirty="0">
                <a:latin typeface="+mn-lt"/>
              </a:rPr>
              <a:t>: Climate Change projections indicate increase in the frequency and intensity of extreme events</a:t>
            </a:r>
          </a:p>
        </p:txBody>
      </p:sp>
      <p:sp>
        <p:nvSpPr>
          <p:cNvPr id="6" name="Title 1"/>
          <p:cNvSpPr>
            <a:spLocks noGrp="1"/>
          </p:cNvSpPr>
          <p:nvPr>
            <p:ph type="title"/>
          </p:nvPr>
        </p:nvSpPr>
        <p:spPr>
          <a:xfrm>
            <a:off x="457200" y="205978"/>
            <a:ext cx="8229600" cy="857250"/>
          </a:xfrm>
        </p:spPr>
        <p:txBody>
          <a:bodyPr>
            <a:normAutofit fontScale="90000"/>
          </a:bodyPr>
          <a:lstStyle/>
          <a:p>
            <a:r>
              <a:rPr lang="en-US" dirty="0"/>
              <a:t>What is an extreme event?</a:t>
            </a:r>
            <a:br>
              <a:rPr lang="en-US" dirty="0"/>
            </a:br>
            <a:endParaRPr lang="en-IN" dirty="0"/>
          </a:p>
        </p:txBody>
      </p:sp>
    </p:spTree>
    <p:extLst>
      <p:ext uri="{BB962C8B-B14F-4D97-AF65-F5344CB8AC3E}">
        <p14:creationId xmlns:p14="http://schemas.microsoft.com/office/powerpoint/2010/main" xmlns="" val="378096145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p:cNvSpPr>
          <p:nvPr>
            <p:ph type="body" idx="4294967295"/>
          </p:nvPr>
        </p:nvSpPr>
        <p:spPr>
          <a:xfrm>
            <a:off x="609600" y="1123950"/>
            <a:ext cx="8382000" cy="3394472"/>
          </a:xfrm>
        </p:spPr>
        <p:txBody>
          <a:bodyPr>
            <a:normAutofit/>
          </a:bodyPr>
          <a:lstStyle/>
          <a:p>
            <a:pPr algn="just">
              <a:lnSpc>
                <a:spcPct val="150000"/>
              </a:lnSpc>
            </a:pPr>
            <a:r>
              <a:rPr lang="en-US" sz="1600" dirty="0">
                <a:solidFill>
                  <a:srgbClr val="FFFF00"/>
                </a:solidFill>
                <a:latin typeface="+mn-lt"/>
              </a:rPr>
              <a:t>Observational Data</a:t>
            </a:r>
            <a:r>
              <a:rPr lang="en-US" sz="1600" dirty="0">
                <a:latin typeface="+mn-lt"/>
              </a:rPr>
              <a:t>: High resolution, quality controlled observational data.</a:t>
            </a:r>
          </a:p>
          <a:p>
            <a:pPr algn="just">
              <a:lnSpc>
                <a:spcPct val="150000"/>
              </a:lnSpc>
            </a:pPr>
            <a:r>
              <a:rPr lang="en-US" sz="1600" dirty="0">
                <a:solidFill>
                  <a:srgbClr val="FFFF00"/>
                </a:solidFill>
                <a:latin typeface="+mn-lt"/>
              </a:rPr>
              <a:t>Sample Size</a:t>
            </a:r>
            <a:r>
              <a:rPr lang="en-US" sz="1600" dirty="0">
                <a:latin typeface="+mn-lt"/>
              </a:rPr>
              <a:t>: Since the events are rare, small samples lead to uncertainty. Data pooling in space &amp; time can introduce </a:t>
            </a:r>
            <a:r>
              <a:rPr lang="en-US" sz="1600" dirty="0" err="1">
                <a:latin typeface="+mn-lt"/>
              </a:rPr>
              <a:t>inhomogeneities</a:t>
            </a:r>
            <a:r>
              <a:rPr lang="en-US" sz="1600" dirty="0">
                <a:latin typeface="+mn-lt"/>
              </a:rPr>
              <a:t>.</a:t>
            </a:r>
          </a:p>
          <a:p>
            <a:pPr algn="just">
              <a:lnSpc>
                <a:spcPct val="150000"/>
              </a:lnSpc>
            </a:pPr>
            <a:r>
              <a:rPr lang="en-US" sz="1600" dirty="0">
                <a:latin typeface="+mn-lt"/>
              </a:rPr>
              <a:t>Extremes are often characterized by large values (and outliers): robust and resistant statistics are necessary for their treatment. </a:t>
            </a:r>
            <a:endParaRPr lang="en-US" sz="1600" dirty="0" smtClean="0">
              <a:latin typeface="+mn-lt"/>
            </a:endParaRPr>
          </a:p>
          <a:p>
            <a:pPr algn="just">
              <a:lnSpc>
                <a:spcPct val="150000"/>
              </a:lnSpc>
            </a:pPr>
            <a:r>
              <a:rPr lang="en-US" sz="1600" dirty="0" smtClean="0">
                <a:solidFill>
                  <a:srgbClr val="FFFF00"/>
                </a:solidFill>
                <a:latin typeface="+mn-lt"/>
              </a:rPr>
              <a:t>Verification Scores </a:t>
            </a:r>
            <a:r>
              <a:rPr lang="en-US" sz="1600" dirty="0" smtClean="0">
                <a:latin typeface="+mn-lt"/>
              </a:rPr>
              <a:t>degenerate to trivial values as the events become rare.</a:t>
            </a:r>
            <a:endParaRPr lang="en-US" sz="1600" dirty="0">
              <a:latin typeface="+mn-lt"/>
            </a:endParaRPr>
          </a:p>
          <a:p>
            <a:pPr algn="just" eaLnBrk="1" hangingPunct="1">
              <a:lnSpc>
                <a:spcPct val="150000"/>
              </a:lnSpc>
              <a:buFont typeface="Wingdings" pitchFamily="2" charset="2"/>
              <a:buChar char="v"/>
            </a:pPr>
            <a:endParaRPr lang="en-US" sz="1600" dirty="0">
              <a:latin typeface="+mn-lt"/>
            </a:endParaRPr>
          </a:p>
          <a:p>
            <a:pPr eaLnBrk="1" hangingPunct="1">
              <a:lnSpc>
                <a:spcPct val="80000"/>
              </a:lnSpc>
            </a:pPr>
            <a:endParaRPr lang="en-US" sz="1600" dirty="0">
              <a:latin typeface="+mn-lt"/>
            </a:endParaRPr>
          </a:p>
          <a:p>
            <a:pPr eaLnBrk="1" hangingPunct="1">
              <a:lnSpc>
                <a:spcPct val="80000"/>
              </a:lnSpc>
            </a:pPr>
            <a:endParaRPr lang="en-US" sz="1600" dirty="0">
              <a:latin typeface="+mn-lt"/>
            </a:endParaRPr>
          </a:p>
        </p:txBody>
      </p:sp>
      <p:sp>
        <p:nvSpPr>
          <p:cNvPr id="4" name="Title 1"/>
          <p:cNvSpPr>
            <a:spLocks noGrp="1"/>
          </p:cNvSpPr>
          <p:nvPr>
            <p:ph type="title"/>
          </p:nvPr>
        </p:nvSpPr>
        <p:spPr>
          <a:xfrm>
            <a:off x="457200" y="205978"/>
            <a:ext cx="8229600" cy="857250"/>
          </a:xfrm>
        </p:spPr>
        <p:txBody>
          <a:bodyPr>
            <a:normAutofit fontScale="90000"/>
          </a:bodyPr>
          <a:lstStyle/>
          <a:p>
            <a:r>
              <a:rPr lang="en-US" dirty="0" err="1"/>
              <a:t>Challanges</a:t>
            </a:r>
            <a:r>
              <a:rPr lang="en-US" dirty="0"/>
              <a:t/>
            </a:r>
            <a:br>
              <a:rPr lang="en-US" dirty="0"/>
            </a:br>
            <a:endParaRPr lang="en-IN" dirty="0"/>
          </a:p>
        </p:txBody>
      </p:sp>
    </p:spTree>
    <p:extLst>
      <p:ext uri="{BB962C8B-B14F-4D97-AF65-F5344CB8AC3E}">
        <p14:creationId xmlns:p14="http://schemas.microsoft.com/office/powerpoint/2010/main" xmlns="" val="26766146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6387</TotalTime>
  <Words>2718</Words>
  <Application>Microsoft Office PowerPoint</Application>
  <PresentationFormat>On-screen Show (16:9)</PresentationFormat>
  <Paragraphs>394</Paragraphs>
  <Slides>52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4" baseType="lpstr">
      <vt:lpstr>Ion</vt:lpstr>
      <vt:lpstr>Equation</vt:lpstr>
      <vt:lpstr>Verification of Severe Weather:  Verification of Rare &amp; Extreme Rain Verification of Tropical Cyclone</vt:lpstr>
      <vt:lpstr>Outline</vt:lpstr>
      <vt:lpstr>The Mumbai Deluge 27 Jul 2005</vt:lpstr>
      <vt:lpstr>Slide 4</vt:lpstr>
      <vt:lpstr>Slide 5</vt:lpstr>
      <vt:lpstr>What is an extreme event? </vt:lpstr>
      <vt:lpstr>What is an extreme event? </vt:lpstr>
      <vt:lpstr>What is an extreme event? </vt:lpstr>
      <vt:lpstr>Challanges </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Extreme Dependence Score (EDS)</vt:lpstr>
      <vt:lpstr>SEDS</vt:lpstr>
      <vt:lpstr>Extremal Dependence Index (EDI)   -1 to 1 ; 1 is perfect</vt:lpstr>
      <vt:lpstr>Slide 27</vt:lpstr>
      <vt:lpstr>Slide 28</vt:lpstr>
      <vt:lpstr>Slide 29</vt:lpstr>
      <vt:lpstr>Slide 30</vt:lpstr>
      <vt:lpstr>Slide 31</vt:lpstr>
      <vt:lpstr>Slide 32</vt:lpstr>
      <vt:lpstr>References:</vt:lpstr>
      <vt:lpstr>Summary</vt:lpstr>
      <vt:lpstr>Verification of Tropical Cyclone (Track and Intensity forecasts)</vt:lpstr>
      <vt:lpstr>Observed and Forecast Tracks of Tropical Cyclones</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References</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Raghavendra Ashrit</cp:lastModifiedBy>
  <cp:revision>310</cp:revision>
  <dcterms:created xsi:type="dcterms:W3CDTF">2019-03-27T05:10:11Z</dcterms:created>
  <dcterms:modified xsi:type="dcterms:W3CDTF">2021-06-24T01:48:21Z</dcterms:modified>
</cp:coreProperties>
</file>